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9144000" cy="5143500" type="screen16x9"/>
  <p:notesSz cx="6858000" cy="9144000"/>
  <p:embeddedFontLst>
    <p:embeddedFont>
      <p:font typeface="Average" panose="020B0604020202020204" charset="0"/>
      <p:regular r:id="rId30"/>
    </p:embeddedFont>
    <p:embeddedFont>
      <p:font typeface="Oswald" panose="00000500000000000000" pitchFamily="2" charset="0"/>
      <p:regular r:id="rId31"/>
      <p:bold r:id="rId32"/>
    </p:embeddedFont>
    <p:embeddedFont>
      <p:font typeface="Oswald Medium" panose="00000600000000000000" pitchFamily="2" charset="0"/>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countyhealthrankings.org/health-data/health-outcomes/length-of-life/premature-death?year=2024"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8" Type="http://schemas.openxmlformats.org/officeDocument/2006/relationships/hyperlink" Target="https://www.travelandleisure.com/trip-ideas/best-places-to-visit-in-utah" TargetMode="External"/><Relationship Id="rId3" Type="http://schemas.openxmlformats.org/officeDocument/2006/relationships/hyperlink" Target="https://www.travelandleisure.com/travel-guide/boston" TargetMode="External"/><Relationship Id="rId7" Type="http://schemas.openxmlformats.org/officeDocument/2006/relationships/hyperlink" Target="https://www.oha.org/our-focus/" TargetMode="External"/><Relationship Id="rId2" Type="http://schemas.openxmlformats.org/officeDocument/2006/relationships/slide" Target="../slides/slide22.xml"/><Relationship Id="rId1" Type="http://schemas.openxmlformats.org/officeDocument/2006/relationships/notesMaster" Target="../notesMasters/notesMaster1.xml"/><Relationship Id="rId6" Type="http://schemas.openxmlformats.org/officeDocument/2006/relationships/hyperlink" Target="https://www.gohawaii.com/trip-planning" TargetMode="External"/><Relationship Id="rId5" Type="http://schemas.openxmlformats.org/officeDocument/2006/relationships/hyperlink" Target="https://www.health.state.mn.us/diseases/cardiovascular/data/heartdisease.html#:~:text=In%202023%2C%204%25%20of%20adults,in%20the%20state%20behind%20cancer" TargetMode="External"/><Relationship Id="rId4" Type="http://schemas.openxmlformats.org/officeDocument/2006/relationships/hyperlink" Target="https://www.cntraveler.com/story/what-to-do-in-minneapolis" TargetMode="External"/><Relationship Id="rId9" Type="http://schemas.openxmlformats.org/officeDocument/2006/relationships/hyperlink" Target="https://www.forbes.com/advisor/life-insurance/states-ranked-least-healthy-populations/" TargetMode="External"/></Relationships>
</file>

<file path=ppt/notesSlides/_rels/notesSlide23.xml.rels><?xml version="1.0" encoding="UTF-8" standalone="yes"?>
<Relationships xmlns="http://schemas.openxmlformats.org/package/2006/relationships"><Relationship Id="rId8" Type="http://schemas.openxmlformats.org/officeDocument/2006/relationships/hyperlink" Target="https://www.labudget.org/wp-content/uploads/2023/11/Census-2022-2023.pdf" TargetMode="External"/><Relationship Id="rId3" Type="http://schemas.openxmlformats.org/officeDocument/2006/relationships/hyperlink" Target="https://www.architecturaldigest.com/story/why-i-moved-to-jackson-mississippi" TargetMode="External"/><Relationship Id="rId7" Type="http://schemas.openxmlformats.org/officeDocument/2006/relationships/hyperlink" Target="https://www.britannica.com/place/Louisiana-state" TargetMode="External"/><Relationship Id="rId2" Type="http://schemas.openxmlformats.org/officeDocument/2006/relationships/slide" Target="../slides/slide23.xml"/><Relationship Id="rId1" Type="http://schemas.openxmlformats.org/officeDocument/2006/relationships/notesMaster" Target="../notesMasters/notesMaster1.xml"/><Relationship Id="rId6" Type="http://schemas.openxmlformats.org/officeDocument/2006/relationships/hyperlink" Target="https://ibis.doh.nm.gov/topic/healthstatus/InjuryViolence.html" TargetMode="External"/><Relationship Id="rId5" Type="http://schemas.openxmlformats.org/officeDocument/2006/relationships/hyperlink" Target="https://blog.goodsam.com/10-reasons-to-visit-new-mexico/" TargetMode="External"/><Relationship Id="rId4" Type="http://schemas.openxmlformats.org/officeDocument/2006/relationships/hyperlink" Target="https://www.britannica.com/place/West-Virginia"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countyhealthrankings.org/health-data/health-outcomes/length-of-life/premature-death?year=2024"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countyhealthrankings.org/health-data/health-outcomes/length-of-life/premature-death?year=2024"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2f9882c8157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2f9882c8157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Heather</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c6f980f91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c6f980f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Kelsie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f9884b087e_0_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f9884b087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Kelsie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f9884b087e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f9884b087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Kelsie</a:t>
            </a:r>
            <a:endParaRPr/>
          </a:p>
          <a:p>
            <a:pPr marL="0" lvl="0" indent="0" algn="l" rtl="0">
              <a:spcBef>
                <a:spcPts val="0"/>
              </a:spcBef>
              <a:spcAft>
                <a:spcPts val="0"/>
              </a:spcAft>
              <a:buNone/>
            </a:pPr>
            <a:r>
              <a:rPr lang="en"/>
              <a:t>Excessive Drinking is the percentage of a adults that reports binge or heavy drinking in the past 30 days. (age-adjusted). Estimates may not be comparable across states because of methodological changes discussed in “The method for calculating Excessive Drinking has changed”</a:t>
            </a:r>
            <a:endParaRPr/>
          </a:p>
          <a:p>
            <a:pPr marL="0" lvl="0" indent="0" algn="l" rtl="0">
              <a:spcBef>
                <a:spcPts val="0"/>
              </a:spcBef>
              <a:spcAft>
                <a:spcPts val="0"/>
              </a:spcAft>
              <a:buNone/>
            </a:pPr>
            <a:endParaRPr/>
          </a:p>
          <a:p>
            <a:pPr marL="0" lvl="0" indent="0" algn="l" rtl="0">
              <a:spcBef>
                <a:spcPts val="0"/>
              </a:spcBef>
              <a:spcAft>
                <a:spcPts val="0"/>
              </a:spcAft>
              <a:buNone/>
            </a:pPr>
            <a:r>
              <a:rPr lang="en"/>
              <a:t>Percentage of households with lack of kitchen or plumbing facilities. </a:t>
            </a:r>
            <a:endParaRPr/>
          </a:p>
          <a:p>
            <a:pPr marL="0" lvl="0" indent="0" algn="l" rtl="0">
              <a:lnSpc>
                <a:spcPct val="115000"/>
              </a:lnSpc>
              <a:spcBef>
                <a:spcPts val="0"/>
              </a:spcBef>
              <a:spcAft>
                <a:spcPts val="0"/>
              </a:spcAft>
              <a:buClr>
                <a:schemeClr val="dk1"/>
              </a:buClr>
              <a:buSzPts val="1100"/>
              <a:buFont typeface="Arial"/>
              <a:buNone/>
            </a:pPr>
            <a:r>
              <a:rPr lang="en" sz="1200">
                <a:solidFill>
                  <a:srgbClr val="4D4D4D"/>
                </a:solidFill>
                <a:highlight>
                  <a:srgbClr val="FFFFFF"/>
                </a:highlight>
              </a:rPr>
              <a:t>Severe Housing Problems is the percentage of households with one or more of the following housing problems:</a:t>
            </a:r>
            <a:endParaRPr sz="1200">
              <a:solidFill>
                <a:srgbClr val="4D4D4D"/>
              </a:solidFill>
              <a:highlight>
                <a:srgbClr val="FFFFFF"/>
              </a:highlight>
            </a:endParaRPr>
          </a:p>
          <a:p>
            <a:pPr marL="457200" lvl="0" indent="-304800" algn="l" rtl="0">
              <a:lnSpc>
                <a:spcPct val="115000"/>
              </a:lnSpc>
              <a:spcBef>
                <a:spcPts val="1200"/>
              </a:spcBef>
              <a:spcAft>
                <a:spcPts val="0"/>
              </a:spcAft>
              <a:buClr>
                <a:srgbClr val="4D4D4D"/>
              </a:buClr>
              <a:buSzPts val="1200"/>
              <a:buAutoNum type="arabicPeriod"/>
            </a:pPr>
            <a:r>
              <a:rPr lang="en" sz="1200">
                <a:solidFill>
                  <a:srgbClr val="4D4D4D"/>
                </a:solidFill>
                <a:highlight>
                  <a:srgbClr val="FFFFFF"/>
                </a:highlight>
              </a:rPr>
              <a:t>housing unit lacks complete kitchen facilities;</a:t>
            </a:r>
            <a:endParaRPr sz="1200">
              <a:solidFill>
                <a:srgbClr val="4D4D4D"/>
              </a:solidFill>
              <a:highlight>
                <a:srgbClr val="FFFFFF"/>
              </a:highlight>
            </a:endParaRPr>
          </a:p>
          <a:p>
            <a:pPr marL="457200" lvl="0" indent="-304800" algn="l" rtl="0">
              <a:lnSpc>
                <a:spcPct val="115000"/>
              </a:lnSpc>
              <a:spcBef>
                <a:spcPts val="0"/>
              </a:spcBef>
              <a:spcAft>
                <a:spcPts val="0"/>
              </a:spcAft>
              <a:buClr>
                <a:srgbClr val="4D4D4D"/>
              </a:buClr>
              <a:buSzPts val="1200"/>
              <a:buAutoNum type="arabicPeriod"/>
            </a:pPr>
            <a:r>
              <a:rPr lang="en" sz="1200">
                <a:solidFill>
                  <a:srgbClr val="4D4D4D"/>
                </a:solidFill>
                <a:highlight>
                  <a:srgbClr val="FFFFFF"/>
                </a:highlight>
              </a:rPr>
              <a:t>housing unit lacks complete plumbing facilities;</a:t>
            </a:r>
            <a:endParaRPr sz="1200">
              <a:solidFill>
                <a:srgbClr val="4D4D4D"/>
              </a:solidFill>
              <a:highlight>
                <a:srgbClr val="FFFFFF"/>
              </a:highlight>
            </a:endParaRPr>
          </a:p>
          <a:p>
            <a:pPr marL="457200" lvl="0" indent="-304800" algn="l" rtl="0">
              <a:lnSpc>
                <a:spcPct val="115000"/>
              </a:lnSpc>
              <a:spcBef>
                <a:spcPts val="0"/>
              </a:spcBef>
              <a:spcAft>
                <a:spcPts val="0"/>
              </a:spcAft>
              <a:buClr>
                <a:srgbClr val="4D4D4D"/>
              </a:buClr>
              <a:buSzPts val="1200"/>
              <a:buAutoNum type="arabicPeriod"/>
            </a:pPr>
            <a:r>
              <a:rPr lang="en" sz="1200">
                <a:solidFill>
                  <a:srgbClr val="4D4D4D"/>
                </a:solidFill>
                <a:highlight>
                  <a:srgbClr val="FFFFFF"/>
                </a:highlight>
              </a:rPr>
              <a:t>household is overcrowded; or</a:t>
            </a:r>
            <a:endParaRPr sz="1200">
              <a:solidFill>
                <a:srgbClr val="4D4D4D"/>
              </a:solidFill>
              <a:highlight>
                <a:srgbClr val="FFFFFF"/>
              </a:highlight>
            </a:endParaRPr>
          </a:p>
          <a:p>
            <a:pPr marL="457200" lvl="0" indent="-304800" algn="l" rtl="0">
              <a:lnSpc>
                <a:spcPct val="115000"/>
              </a:lnSpc>
              <a:spcBef>
                <a:spcPts val="0"/>
              </a:spcBef>
              <a:spcAft>
                <a:spcPts val="0"/>
              </a:spcAft>
              <a:buClr>
                <a:srgbClr val="4D4D4D"/>
              </a:buClr>
              <a:buSzPts val="1200"/>
              <a:buAutoNum type="arabicPeriod"/>
            </a:pPr>
            <a:r>
              <a:rPr lang="en" sz="1200">
                <a:solidFill>
                  <a:srgbClr val="4D4D4D"/>
                </a:solidFill>
                <a:highlight>
                  <a:srgbClr val="FFFFFF"/>
                </a:highlight>
              </a:rPr>
              <a:t>household is severely cost burdened.</a:t>
            </a:r>
            <a:endParaRPr sz="1200">
              <a:solidFill>
                <a:srgbClr val="4D4D4D"/>
              </a:solidFill>
              <a:highlight>
                <a:srgbClr val="FFFFFF"/>
              </a:highlight>
            </a:endParaRPr>
          </a:p>
          <a:p>
            <a:pPr marL="0" lvl="0" indent="0" algn="l" rtl="0">
              <a:spcBef>
                <a:spcPts val="120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f9884b087e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f9884b087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Kelsie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f9882c8157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f9882c8157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Kelsie - </a:t>
            </a:r>
            <a:r>
              <a:rPr lang="en"/>
              <a:t>Average # of physically unhealthy days reported in past 30 days (age-adjusted).</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f9882c8157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f9882c8157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Kelsie - </a:t>
            </a:r>
            <a:r>
              <a:rPr lang="en"/>
              <a:t>Percentage of population with adequate access to locations for physical activity.</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Access to Exercise Opportunities measures the percentage of individuals in a county who live reasonably close to a location for physical activity. Locations for physical activity are defined as parks or recreational facilities. Individuals are considered to have adequate access to exercise opportunities if they:</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 reside in a census block that is within a half mile of a park, or</a:t>
            </a:r>
            <a:endParaRPr/>
          </a:p>
          <a:p>
            <a:pPr marL="0" lvl="0" indent="0" algn="l" rtl="0">
              <a:spcBef>
                <a:spcPts val="0"/>
              </a:spcBef>
              <a:spcAft>
                <a:spcPts val="0"/>
              </a:spcAft>
              <a:buClr>
                <a:schemeClr val="dk1"/>
              </a:buClr>
              <a:buSzPts val="1100"/>
              <a:buFont typeface="Arial"/>
              <a:buNone/>
            </a:pPr>
            <a:r>
              <a:rPr lang="en"/>
              <a:t>• reside in a census block that is within one mile of a recreational facility in an urban area, or</a:t>
            </a:r>
            <a:endParaRPr/>
          </a:p>
          <a:p>
            <a:pPr marL="0" lvl="0" indent="0" algn="l" rtl="0">
              <a:spcBef>
                <a:spcPts val="0"/>
              </a:spcBef>
              <a:spcAft>
                <a:spcPts val="0"/>
              </a:spcAft>
              <a:buClr>
                <a:schemeClr val="dk1"/>
              </a:buClr>
              <a:buSzPts val="1100"/>
              <a:buFont typeface="Arial"/>
              <a:buNone/>
            </a:pPr>
            <a:r>
              <a:rPr lang="en"/>
              <a:t>• reside in a census block that is within three miles of a recreational facility in a rural area.</a:t>
            </a:r>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f9882c8157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f9882c8157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Kelsie - </a:t>
            </a:r>
            <a:r>
              <a:rPr lang="en"/>
              <a:t>Primary Care Physicians per 100,000 population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2f9882c8157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2f9882c81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Abi</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f9882c815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f9882c815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Abi  - Index of factors that contribute to a healthy food environment, from 0 (worst) to 10 (best). The 2024 Annual Data Release used data from 2019 &amp; 2021 for this measure.  The Food Environment Index accounts for both proximity to healthy foods and income. This measure includes access to healthy foods by considering the distance an individual lives from a grocery store or supermarket, locations for health food purchases in most communities, and the inability to access healthy food be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f9882c8157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f9882c8157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Abi - Percentage of the adult population (age 18 and older) that reports a body mass index (BMI) greater than or equal to 30 kg/m2 (age-adjusted). The 2024 Annual Data Release used data from 2021 for this measure.  Adult Obesity is based on responses to Behavioral Risk Factor Surveillance System (BRFSS) surveys and is the percentage of the adult population (ages 18 and older) that reports a body mass index (BMI) greater than or equal to 30 kg/m2. Participants are asked to self-report their height and weight; BMIs are calculated from these reported values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980f91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Heather - Define early mortality and why it is an important factor</a:t>
            </a:r>
            <a:endParaRPr/>
          </a:p>
          <a:p>
            <a:pPr marL="0" lvl="0" indent="0" algn="l" rtl="0">
              <a:spcBef>
                <a:spcPts val="0"/>
              </a:spcBef>
              <a:spcAft>
                <a:spcPts val="0"/>
              </a:spcAft>
              <a:buNone/>
            </a:pPr>
            <a:endParaRPr/>
          </a:p>
          <a:p>
            <a:pPr marL="0" lvl="0" indent="0" algn="l" rtl="0">
              <a:spcBef>
                <a:spcPts val="0"/>
              </a:spcBef>
              <a:spcAft>
                <a:spcPts val="0"/>
              </a:spcAft>
              <a:buNone/>
            </a:pPr>
            <a:r>
              <a:rPr lang="en"/>
              <a:t>Years of Potential Life Lost (YPLL) is a widely used measure of the rate and distribution of premature mortality. Measuring premature mortality, rather than overall mortality, focuses attention on deaths that might have been prevented. YPLL emphasizes deaths of younger persons, whereas statistics that include all mortality are dominated by deaths of the elderly (</a:t>
            </a:r>
            <a:r>
              <a:rPr lang="en" u="sng">
                <a:solidFill>
                  <a:schemeClr val="hlink"/>
                </a:solidFill>
                <a:hlinkClick r:id="rId3"/>
              </a:rPr>
              <a:t>https://www.countyhealthrankings.org/health-data/health-outcomes/length-of-life/premature-death?year=2024</a:t>
            </a:r>
            <a:r>
              <a:rPr lang="en"/>
              <a:t>)</a:t>
            </a:r>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f9882c8157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f9882c8157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Abi -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2f9882c8157_0_8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2f9882c8157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Abi - </a:t>
            </a:r>
            <a:br>
              <a:rPr lang="en"/>
            </a:b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c6f980f91_0_4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c6f980f91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Heather</a:t>
            </a:r>
            <a:endParaRPr/>
          </a:p>
          <a:p>
            <a:pPr marL="0" lvl="0" indent="0" algn="l" rtl="0">
              <a:spcBef>
                <a:spcPts val="0"/>
              </a:spcBef>
              <a:spcAft>
                <a:spcPts val="0"/>
              </a:spcAft>
              <a:buNone/>
            </a:pPr>
            <a:endParaRPr/>
          </a:p>
          <a:p>
            <a:pPr marL="0" lvl="0" indent="0" algn="l" rtl="0">
              <a:spcBef>
                <a:spcPts val="0"/>
              </a:spcBef>
              <a:spcAft>
                <a:spcPts val="0"/>
              </a:spcAft>
              <a:buNone/>
            </a:pPr>
            <a:r>
              <a:rPr lang="en"/>
              <a:t>Massachusetts Image: </a:t>
            </a:r>
            <a:r>
              <a:rPr lang="en" u="sng">
                <a:solidFill>
                  <a:schemeClr val="hlink"/>
                </a:solidFill>
                <a:hlinkClick r:id="rId3"/>
              </a:rPr>
              <a:t>https://www.travelandleisure.com/travel-guide/boston</a:t>
            </a:r>
            <a:endParaRPr/>
          </a:p>
          <a:p>
            <a:pPr marL="0" lvl="0" indent="0" algn="l" rtl="0">
              <a:spcBef>
                <a:spcPts val="0"/>
              </a:spcBef>
              <a:spcAft>
                <a:spcPts val="0"/>
              </a:spcAft>
              <a:buNone/>
            </a:pPr>
            <a:r>
              <a:rPr lang="en"/>
              <a:t>Massachusetts Fact: https://www.mahealthconnector.org/about/policy-center/rules-regulations/massachusetts-individual-mandate</a:t>
            </a:r>
            <a:endParaRPr/>
          </a:p>
          <a:p>
            <a:pPr marL="0" lvl="0" indent="0" algn="l" rtl="0">
              <a:spcBef>
                <a:spcPts val="0"/>
              </a:spcBef>
              <a:spcAft>
                <a:spcPts val="0"/>
              </a:spcAft>
              <a:buNone/>
            </a:pPr>
            <a:r>
              <a:rPr lang="en"/>
              <a:t>Minnesota Image: </a:t>
            </a:r>
            <a:r>
              <a:rPr lang="en" u="sng">
                <a:solidFill>
                  <a:schemeClr val="hlink"/>
                </a:solidFill>
                <a:hlinkClick r:id="rId4"/>
              </a:rPr>
              <a:t>https://www.cntraveler.com/story/what-to-do-in-minneapolis</a:t>
            </a:r>
            <a:endParaRPr/>
          </a:p>
          <a:p>
            <a:pPr marL="0" lvl="0" indent="0" algn="l" rtl="0">
              <a:spcBef>
                <a:spcPts val="0"/>
              </a:spcBef>
              <a:spcAft>
                <a:spcPts val="0"/>
              </a:spcAft>
              <a:buNone/>
            </a:pPr>
            <a:r>
              <a:rPr lang="en"/>
              <a:t>Minnesota Fact: </a:t>
            </a:r>
            <a:r>
              <a:rPr lang="en" u="sng">
                <a:solidFill>
                  <a:schemeClr val="hlink"/>
                </a:solidFill>
                <a:hlinkClick r:id="rId5"/>
              </a:rPr>
              <a:t>https://www.health.state.mn.us/diseases/cardiovascular/data/heartdisease.html#:~:text=In%202023%2C%204%25%20of%20adults,in%20the%20state%20behind%20cancer</a:t>
            </a:r>
            <a:endParaRPr/>
          </a:p>
          <a:p>
            <a:pPr marL="0" lvl="0" indent="0" algn="l" rtl="0">
              <a:spcBef>
                <a:spcPts val="0"/>
              </a:spcBef>
              <a:spcAft>
                <a:spcPts val="0"/>
              </a:spcAft>
              <a:buNone/>
            </a:pPr>
            <a:r>
              <a:rPr lang="en"/>
              <a:t>https://www.reuters.com/article/business/healthcare-pharmaceuticals/minnesotans-are-kinder-to-their-hearts-study-idUSTRE71975R/</a:t>
            </a:r>
            <a:endParaRPr/>
          </a:p>
          <a:p>
            <a:pPr marL="0" lvl="0" indent="0" algn="l" rtl="0">
              <a:spcBef>
                <a:spcPts val="0"/>
              </a:spcBef>
              <a:spcAft>
                <a:spcPts val="0"/>
              </a:spcAft>
              <a:buNone/>
            </a:pPr>
            <a:r>
              <a:rPr lang="en"/>
              <a:t>Hawaii Image: </a:t>
            </a:r>
            <a:r>
              <a:rPr lang="en" u="sng">
                <a:solidFill>
                  <a:schemeClr val="hlink"/>
                </a:solidFill>
                <a:hlinkClick r:id="rId6"/>
              </a:rPr>
              <a:t>https://www.gohawaii.com/trip-planning</a:t>
            </a:r>
            <a:endParaRPr/>
          </a:p>
          <a:p>
            <a:pPr marL="0" lvl="0" indent="0" algn="l" rtl="0">
              <a:spcBef>
                <a:spcPts val="0"/>
              </a:spcBef>
              <a:spcAft>
                <a:spcPts val="0"/>
              </a:spcAft>
              <a:buNone/>
            </a:pPr>
            <a:r>
              <a:rPr lang="en"/>
              <a:t>Hawaii Fact: </a:t>
            </a:r>
            <a:r>
              <a:rPr lang="en" u="sng">
                <a:solidFill>
                  <a:schemeClr val="hlink"/>
                </a:solidFill>
                <a:hlinkClick r:id="rId7"/>
              </a:rPr>
              <a:t>https://www.oha.org/our-focus/</a:t>
            </a:r>
            <a:r>
              <a:rPr lang="en"/>
              <a:t> and https://www.tfah.org/report-details/state-of-obesity-2023/#:~:text=West%20Virginia%20(41%25)%2C%20Louisiana,the%20lowest%20adult%20obesity%20rates.</a:t>
            </a:r>
            <a:endParaRPr/>
          </a:p>
          <a:p>
            <a:pPr marL="0" lvl="0" indent="0" algn="l" rtl="0">
              <a:spcBef>
                <a:spcPts val="0"/>
              </a:spcBef>
              <a:spcAft>
                <a:spcPts val="0"/>
              </a:spcAft>
              <a:buNone/>
            </a:pPr>
            <a:r>
              <a:rPr lang="en"/>
              <a:t>Utah Image: </a:t>
            </a:r>
            <a:r>
              <a:rPr lang="en" u="sng">
                <a:solidFill>
                  <a:schemeClr val="hlink"/>
                </a:solidFill>
                <a:hlinkClick r:id="rId8"/>
              </a:rPr>
              <a:t>https://www.travelandleisure.com/trip-ideas/best-places-to-visit-in-utah</a:t>
            </a:r>
            <a:endParaRPr/>
          </a:p>
          <a:p>
            <a:pPr marL="0" lvl="0" indent="0" algn="l" rtl="0">
              <a:spcBef>
                <a:spcPts val="0"/>
              </a:spcBef>
              <a:spcAft>
                <a:spcPts val="0"/>
              </a:spcAft>
              <a:buNone/>
            </a:pPr>
            <a:r>
              <a:rPr lang="en"/>
              <a:t>Utah Fact: </a:t>
            </a:r>
            <a:r>
              <a:rPr lang="en" u="sng">
                <a:solidFill>
                  <a:schemeClr val="hlink"/>
                </a:solidFill>
                <a:hlinkClick r:id="rId9"/>
              </a:rPr>
              <a:t>https://www.forbes.com/advisor/life-insurance/states-ranked-least-healthy-populations/</a:t>
            </a:r>
            <a:endParaRPr/>
          </a:p>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2f9884b087e_0_3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2f9884b087e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Heather</a:t>
            </a:r>
            <a:endParaRPr/>
          </a:p>
          <a:p>
            <a:pPr marL="0" lvl="0" indent="0" algn="l" rtl="0">
              <a:spcBef>
                <a:spcPts val="0"/>
              </a:spcBef>
              <a:spcAft>
                <a:spcPts val="0"/>
              </a:spcAft>
              <a:buNone/>
            </a:pPr>
            <a:endParaRPr/>
          </a:p>
          <a:p>
            <a:pPr marL="0" lvl="0" indent="0" algn="l" rtl="0">
              <a:spcBef>
                <a:spcPts val="0"/>
              </a:spcBef>
              <a:spcAft>
                <a:spcPts val="0"/>
              </a:spcAft>
              <a:buNone/>
            </a:pPr>
            <a:r>
              <a:rPr lang="en"/>
              <a:t>Mississippi Image: </a:t>
            </a:r>
            <a:r>
              <a:rPr lang="en" u="sng">
                <a:solidFill>
                  <a:schemeClr val="hlink"/>
                </a:solidFill>
                <a:hlinkClick r:id="rId3"/>
              </a:rPr>
              <a:t>https://www.architecturaldigest.com/story/why-i-moved-to-jackson-mississippi</a:t>
            </a:r>
            <a:endParaRPr/>
          </a:p>
          <a:p>
            <a:pPr marL="0" lvl="0" indent="0" algn="l" rtl="0">
              <a:spcBef>
                <a:spcPts val="0"/>
              </a:spcBef>
              <a:spcAft>
                <a:spcPts val="0"/>
              </a:spcAft>
              <a:buNone/>
            </a:pPr>
            <a:r>
              <a:rPr lang="en"/>
              <a:t>Mississippi Fact: https://www.forbes.com/advisor/life-insurance/states-ranked-least-healthy-populations/</a:t>
            </a:r>
            <a:endParaRPr/>
          </a:p>
          <a:p>
            <a:pPr marL="0" lvl="0" indent="0" algn="l" rtl="0">
              <a:spcBef>
                <a:spcPts val="0"/>
              </a:spcBef>
              <a:spcAft>
                <a:spcPts val="0"/>
              </a:spcAft>
              <a:buNone/>
            </a:pPr>
            <a:r>
              <a:rPr lang="en"/>
              <a:t>West Virginia Image: </a:t>
            </a:r>
            <a:r>
              <a:rPr lang="en" u="sng">
                <a:solidFill>
                  <a:schemeClr val="hlink"/>
                </a:solidFill>
                <a:hlinkClick r:id="rId4"/>
              </a:rPr>
              <a:t>https://www.britannica.com/place/West-Virginia</a:t>
            </a:r>
            <a:endParaRPr/>
          </a:p>
          <a:p>
            <a:pPr marL="0" lvl="0" indent="0" algn="l" rtl="0">
              <a:spcBef>
                <a:spcPts val="0"/>
              </a:spcBef>
              <a:spcAft>
                <a:spcPts val="0"/>
              </a:spcAft>
              <a:buNone/>
            </a:pPr>
            <a:r>
              <a:rPr lang="en"/>
              <a:t>West Virginia Fact: Forbes article</a:t>
            </a:r>
            <a:endParaRPr/>
          </a:p>
          <a:p>
            <a:pPr marL="0" lvl="0" indent="0" algn="l" rtl="0">
              <a:spcBef>
                <a:spcPts val="0"/>
              </a:spcBef>
              <a:spcAft>
                <a:spcPts val="0"/>
              </a:spcAft>
              <a:buNone/>
            </a:pPr>
            <a:r>
              <a:rPr lang="en"/>
              <a:t>New Mexico Image: </a:t>
            </a:r>
            <a:r>
              <a:rPr lang="en" u="sng">
                <a:solidFill>
                  <a:schemeClr val="hlink"/>
                </a:solidFill>
                <a:hlinkClick r:id="rId5"/>
              </a:rPr>
              <a:t>https://blog.goodsam.com/10-reasons-to-visit-new-mexico/</a:t>
            </a:r>
            <a:endParaRPr/>
          </a:p>
          <a:p>
            <a:pPr marL="0" lvl="0" indent="0" algn="l" rtl="0">
              <a:spcBef>
                <a:spcPts val="0"/>
              </a:spcBef>
              <a:spcAft>
                <a:spcPts val="0"/>
              </a:spcAft>
              <a:buNone/>
            </a:pPr>
            <a:r>
              <a:rPr lang="en"/>
              <a:t>New Mexico Fact: </a:t>
            </a:r>
            <a:r>
              <a:rPr lang="en" u="sng">
                <a:solidFill>
                  <a:schemeClr val="hlink"/>
                </a:solidFill>
                <a:hlinkClick r:id="rId6"/>
              </a:rPr>
              <a:t>https://ibis.doh.nm.gov/topic/healthstatus/InjuryViolence.html</a:t>
            </a:r>
            <a:r>
              <a:rPr lang="en"/>
              <a:t> </a:t>
            </a:r>
            <a:endParaRPr/>
          </a:p>
          <a:p>
            <a:pPr marL="0" lvl="0" indent="0" algn="l" rtl="0">
              <a:spcBef>
                <a:spcPts val="0"/>
              </a:spcBef>
              <a:spcAft>
                <a:spcPts val="0"/>
              </a:spcAft>
              <a:buNone/>
            </a:pPr>
            <a:r>
              <a:rPr lang="en"/>
              <a:t>Louisiana Image: </a:t>
            </a:r>
            <a:r>
              <a:rPr lang="en" u="sng">
                <a:solidFill>
                  <a:schemeClr val="hlink"/>
                </a:solidFill>
                <a:hlinkClick r:id="rId7"/>
              </a:rPr>
              <a:t>https://www.britannica.com/place/Louisiana-state</a:t>
            </a:r>
            <a:endParaRPr/>
          </a:p>
          <a:p>
            <a:pPr marL="0" lvl="0" indent="0" algn="l" rtl="0">
              <a:spcBef>
                <a:spcPts val="0"/>
              </a:spcBef>
              <a:spcAft>
                <a:spcPts val="0"/>
              </a:spcAft>
              <a:buNone/>
            </a:pPr>
            <a:r>
              <a:rPr lang="en"/>
              <a:t>Louisiana Fact: </a:t>
            </a:r>
            <a:r>
              <a:rPr lang="en" u="sng">
                <a:solidFill>
                  <a:schemeClr val="hlink"/>
                </a:solidFill>
                <a:hlinkClick r:id="rId8"/>
              </a:rPr>
              <a:t>https://www.labudget.org/wp-content/uploads/2023/11/Census-2022-2023.pdf</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f9882c8157_0_7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f9882c8157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Heather </a:t>
            </a:r>
            <a:endParaRPr/>
          </a:p>
          <a:p>
            <a:pPr marL="0" lvl="0" indent="0" algn="l" rtl="0">
              <a:spcBef>
                <a:spcPts val="0"/>
              </a:spcBef>
              <a:spcAft>
                <a:spcPts val="0"/>
              </a:spcAft>
              <a:buNone/>
            </a:pPr>
            <a:endParaRPr/>
          </a:p>
          <a:p>
            <a:pPr marL="0" lvl="0" indent="0" algn="l" rtl="0">
              <a:spcBef>
                <a:spcPts val="0"/>
              </a:spcBef>
              <a:spcAft>
                <a:spcPts val="0"/>
              </a:spcAft>
              <a:buNone/>
            </a:pPr>
            <a:r>
              <a:rPr lang="en"/>
              <a:t>Source: </a:t>
            </a:r>
            <a:r>
              <a:rPr lang="en" u="sng">
                <a:solidFill>
                  <a:schemeClr val="hlink"/>
                </a:solidFill>
                <a:hlinkClick r:id="rId3"/>
              </a:rPr>
              <a:t>https://www.countyhealthrankings.org/health-data/health-outcomes/length-of-life/premature-death?year=2024</a:t>
            </a:r>
            <a:endParaRP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09228fdec2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09228fdec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Heather </a:t>
            </a:r>
            <a:endParaRPr/>
          </a:p>
          <a:p>
            <a:pPr marL="0" lvl="0" indent="0" algn="l" rtl="0">
              <a:spcBef>
                <a:spcPts val="0"/>
              </a:spcBef>
              <a:spcAft>
                <a:spcPts val="0"/>
              </a:spcAft>
              <a:buNone/>
            </a:pPr>
            <a:endParaRPr/>
          </a:p>
          <a:p>
            <a:pPr marL="0" lvl="0" indent="0" algn="l" rtl="0">
              <a:spcBef>
                <a:spcPts val="0"/>
              </a:spcBef>
              <a:spcAft>
                <a:spcPts val="0"/>
              </a:spcAft>
              <a:buNone/>
            </a:pPr>
            <a:r>
              <a:rPr lang="en"/>
              <a:t>Source: </a:t>
            </a:r>
            <a:r>
              <a:rPr lang="en" u="sng">
                <a:solidFill>
                  <a:schemeClr val="hlink"/>
                </a:solidFill>
                <a:hlinkClick r:id="rId3"/>
              </a:rPr>
              <a:t>https://www.countyhealthrankings.org/health-data/health-outcomes/length-of-life/premature-death?year=2024</a:t>
            </a:r>
            <a:endParaRPr/>
          </a:p>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09228fdec2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09228fdec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09228fdec2_2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309228fdec2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c6f980f91_0_8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c6f980f91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f9b306329b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f9b306329b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f9b0dd40a1_1_1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f9b0dd40a1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a:t>
            </a: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f9b0dd40a1_1_1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f9b0dd40a1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a:t>
            </a: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f9b306329b_0_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f9b306329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a:t>
            </a:r>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f9b306329b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f9b306329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f9954950b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f9954950b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hyperlink" Target="https://www.forbes.com/advisor/life-insurance/states-ranked-least-healthy-populations/" TargetMode="External"/><Relationship Id="rId3" Type="http://schemas.openxmlformats.org/officeDocument/2006/relationships/hyperlink" Target="https://www.mahealthconnector.org/about/policy-center/rules-regulations/massachusetts-individual-mandate" TargetMode="External"/><Relationship Id="rId7" Type="http://schemas.openxmlformats.org/officeDocument/2006/relationships/hyperlink" Target="https://www.tfah.org/report-details/state-of-obesity-2023/#:~:text=West%20Virginia%20(41%25)%2C%20Louisiana,the%20lowest%20adult%20obesity%20rates" TargetMode="External"/><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hyperlink" Target="https://www.oha.org/our-focus/" TargetMode="External"/><Relationship Id="rId5" Type="http://schemas.openxmlformats.org/officeDocument/2006/relationships/hyperlink" Target="https://www.reuters.com/article/business/healthcare-pharmaceuticals/minnesotans-are-kinder-to-their-hearts-study-idUSTRE71975R/" TargetMode="External"/><Relationship Id="rId10" Type="http://schemas.openxmlformats.org/officeDocument/2006/relationships/hyperlink" Target="https://www.labudget.org/wp-content/uploads/2023/11/Census-2022-2023.pdf" TargetMode="External"/><Relationship Id="rId4" Type="http://schemas.openxmlformats.org/officeDocument/2006/relationships/hyperlink" Target="https://www.health.state.mn.us/diseases/cardiovascular/data/heartdisease.html#:~:text=In%202023%2C%204%25%20of%20adults,in%20the%20state%20behind%20cancer" TargetMode="External"/><Relationship Id="rId9" Type="http://schemas.openxmlformats.org/officeDocument/2006/relationships/hyperlink" Target="https://ibis.doh.nm.gov/topic/healthstatus/InjuryViolence.html"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www.britannica.com/place/West-Virginia" TargetMode="External"/><Relationship Id="rId3" Type="http://schemas.openxmlformats.org/officeDocument/2006/relationships/hyperlink" Target="https://www.travelandleisure.com/travel-guide/boston" TargetMode="External"/><Relationship Id="rId7" Type="http://schemas.openxmlformats.org/officeDocument/2006/relationships/hyperlink" Target="https://www.architecturaldigest.com/story/why-i-moved-to-jackson-mississippi"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hyperlink" Target="https://www.travelandleisure.com/trip-ideas/best-places-to-visit-in-utah" TargetMode="External"/><Relationship Id="rId5" Type="http://schemas.openxmlformats.org/officeDocument/2006/relationships/hyperlink" Target="https://www.gohawaii.com/trip-planning" TargetMode="External"/><Relationship Id="rId10" Type="http://schemas.openxmlformats.org/officeDocument/2006/relationships/hyperlink" Target="https://www.britannica.com/place/Louisiana-state" TargetMode="External"/><Relationship Id="rId4" Type="http://schemas.openxmlformats.org/officeDocument/2006/relationships/hyperlink" Target="https://www.cntraveler.com/story/what-to-do-in-minneapolis" TargetMode="External"/><Relationship Id="rId9" Type="http://schemas.openxmlformats.org/officeDocument/2006/relationships/hyperlink" Target="https://blog.goodsam.com/10-reasons-to-visit-new-mexico/"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idx="4294967295"/>
          </p:nvPr>
        </p:nvSpPr>
        <p:spPr>
          <a:xfrm>
            <a:off x="671250" y="930313"/>
            <a:ext cx="7801500" cy="111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Health Outcomes across the US</a:t>
            </a:r>
            <a:endParaRPr sz="4800"/>
          </a:p>
        </p:txBody>
      </p:sp>
      <p:sp>
        <p:nvSpPr>
          <p:cNvPr id="60" name="Google Shape;60;p13"/>
          <p:cNvSpPr txBox="1">
            <a:spLocks noGrp="1"/>
          </p:cNvSpPr>
          <p:nvPr>
            <p:ph type="subTitle" idx="4294967295"/>
          </p:nvPr>
        </p:nvSpPr>
        <p:spPr>
          <a:xfrm>
            <a:off x="793450" y="3355788"/>
            <a:ext cx="7679400" cy="933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Group 1: Eva Anderson, Kelsie Bumadianne, </a:t>
            </a:r>
            <a:endParaRPr/>
          </a:p>
          <a:p>
            <a:pPr marL="0" lvl="0" indent="0" algn="ctr" rtl="0">
              <a:lnSpc>
                <a:spcPct val="100000"/>
              </a:lnSpc>
              <a:spcBef>
                <a:spcPts val="0"/>
              </a:spcBef>
              <a:spcAft>
                <a:spcPts val="0"/>
              </a:spcAft>
              <a:buNone/>
            </a:pPr>
            <a:r>
              <a:rPr lang="en"/>
              <a:t>Heather Eby, and Abigail Husain</a:t>
            </a:r>
            <a:endParaRPr/>
          </a:p>
        </p:txBody>
      </p:sp>
      <p:sp>
        <p:nvSpPr>
          <p:cNvPr id="61" name="Google Shape;61;p13"/>
          <p:cNvSpPr txBox="1">
            <a:spLocks noGrp="1"/>
          </p:cNvSpPr>
          <p:nvPr>
            <p:ph type="title"/>
          </p:nvPr>
        </p:nvSpPr>
        <p:spPr>
          <a:xfrm>
            <a:off x="311700" y="1798963"/>
            <a:ext cx="8520600" cy="111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900"/>
              <a:t>Exploring Socioeconomic Factors, Lifestyle, and Environmental Conditions behind Early Mortality </a:t>
            </a:r>
            <a:endParaRPr sz="2900"/>
          </a:p>
        </p:txBody>
      </p:sp>
      <p:cxnSp>
        <p:nvCxnSpPr>
          <p:cNvPr id="62" name="Google Shape;62;p13"/>
          <p:cNvCxnSpPr/>
          <p:nvPr/>
        </p:nvCxnSpPr>
        <p:spPr>
          <a:xfrm>
            <a:off x="808950" y="3151063"/>
            <a:ext cx="7526100" cy="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0"/>
        <p:cNvGrpSpPr/>
        <p:nvPr/>
      </p:nvGrpSpPr>
      <p:grpSpPr>
        <a:xfrm>
          <a:off x="0" y="0"/>
          <a:ext cx="0" cy="0"/>
          <a:chOff x="0" y="0"/>
          <a:chExt cx="0" cy="0"/>
        </a:xfrm>
      </p:grpSpPr>
      <p:sp>
        <p:nvSpPr>
          <p:cNvPr id="131" name="Google Shape;131;p22"/>
          <p:cNvSpPr txBox="1">
            <a:spLocks noGrp="1"/>
          </p:cNvSpPr>
          <p:nvPr>
            <p:ph type="title"/>
          </p:nvPr>
        </p:nvSpPr>
        <p:spPr>
          <a:xfrm>
            <a:off x="311700" y="445025"/>
            <a:ext cx="8520600" cy="572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Factors We Explored</a:t>
            </a:r>
            <a:endParaRPr/>
          </a:p>
        </p:txBody>
      </p:sp>
      <p:grpSp>
        <p:nvGrpSpPr>
          <p:cNvPr id="132" name="Google Shape;132;p22"/>
          <p:cNvGrpSpPr/>
          <p:nvPr/>
        </p:nvGrpSpPr>
        <p:grpSpPr>
          <a:xfrm>
            <a:off x="431925" y="1304875"/>
            <a:ext cx="2628925" cy="3416400"/>
            <a:chOff x="431925" y="1304875"/>
            <a:chExt cx="2628925" cy="3416400"/>
          </a:xfrm>
        </p:grpSpPr>
        <p:sp>
          <p:nvSpPr>
            <p:cNvPr id="133" name="Google Shape;133;p22"/>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35;p22"/>
          <p:cNvSpPr txBox="1">
            <a:spLocks noGrp="1"/>
          </p:cNvSpPr>
          <p:nvPr>
            <p:ph type="body" idx="4294967295"/>
          </p:nvPr>
        </p:nvSpPr>
        <p:spPr>
          <a:xfrm>
            <a:off x="506425" y="1304875"/>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Socioeconomic</a:t>
            </a:r>
            <a:endParaRPr>
              <a:solidFill>
                <a:schemeClr val="lt1"/>
              </a:solidFill>
            </a:endParaRPr>
          </a:p>
        </p:txBody>
      </p:sp>
      <p:sp>
        <p:nvSpPr>
          <p:cNvPr id="136" name="Google Shape;136;p22"/>
          <p:cNvSpPr txBox="1">
            <a:spLocks noGrp="1"/>
          </p:cNvSpPr>
          <p:nvPr>
            <p:ph type="body" idx="4294967295"/>
          </p:nvPr>
        </p:nvSpPr>
        <p:spPr>
          <a:xfrm>
            <a:off x="508325" y="1850300"/>
            <a:ext cx="2478600" cy="27948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t>Median Household Income</a:t>
            </a:r>
            <a:endParaRPr sz="1600"/>
          </a:p>
          <a:p>
            <a:pPr marL="457200" lvl="0" indent="-330200" algn="l" rtl="0">
              <a:spcBef>
                <a:spcPts val="0"/>
              </a:spcBef>
              <a:spcAft>
                <a:spcPts val="0"/>
              </a:spcAft>
              <a:buSzPts val="1600"/>
              <a:buChar char="-"/>
            </a:pPr>
            <a:r>
              <a:rPr lang="en" sz="1600"/>
              <a:t>Income Inequality</a:t>
            </a:r>
            <a:endParaRPr sz="1600"/>
          </a:p>
          <a:p>
            <a:pPr marL="457200" lvl="0" indent="-330200" algn="l" rtl="0">
              <a:spcBef>
                <a:spcPts val="0"/>
              </a:spcBef>
              <a:spcAft>
                <a:spcPts val="0"/>
              </a:spcAft>
              <a:buSzPts val="1600"/>
              <a:buChar char="-"/>
            </a:pPr>
            <a:r>
              <a:rPr lang="en" sz="1600"/>
              <a:t>Unemployment</a:t>
            </a:r>
            <a:endParaRPr sz="1600"/>
          </a:p>
          <a:p>
            <a:pPr marL="457200" lvl="0" indent="-330200" algn="l" rtl="0">
              <a:spcBef>
                <a:spcPts val="0"/>
              </a:spcBef>
              <a:spcAft>
                <a:spcPts val="0"/>
              </a:spcAft>
              <a:buSzPts val="1600"/>
              <a:buChar char="-"/>
            </a:pPr>
            <a:r>
              <a:rPr lang="en" sz="1600"/>
              <a:t>Housing Overcrowding and Inadequacy</a:t>
            </a:r>
            <a:endParaRPr sz="1600"/>
          </a:p>
          <a:p>
            <a:pPr marL="457200" lvl="0" indent="-330200" algn="l" rtl="0">
              <a:spcBef>
                <a:spcPts val="0"/>
              </a:spcBef>
              <a:spcAft>
                <a:spcPts val="0"/>
              </a:spcAft>
              <a:buSzPts val="1600"/>
              <a:buChar char="-"/>
            </a:pPr>
            <a:r>
              <a:rPr lang="en" sz="1600"/>
              <a:t>Health Insurance Rate</a:t>
            </a:r>
            <a:endParaRPr sz="1600"/>
          </a:p>
        </p:txBody>
      </p:sp>
      <p:grpSp>
        <p:nvGrpSpPr>
          <p:cNvPr id="137" name="Google Shape;137;p22"/>
          <p:cNvGrpSpPr/>
          <p:nvPr/>
        </p:nvGrpSpPr>
        <p:grpSpPr>
          <a:xfrm>
            <a:off x="3320450" y="1304875"/>
            <a:ext cx="2632500" cy="3416400"/>
            <a:chOff x="3320450" y="1304875"/>
            <a:chExt cx="2632500" cy="3416400"/>
          </a:xfrm>
        </p:grpSpPr>
        <p:sp>
          <p:nvSpPr>
            <p:cNvPr id="138" name="Google Shape;138;p22"/>
            <p:cNvSpPr txBox="1"/>
            <p:nvPr/>
          </p:nvSpPr>
          <p:spPr>
            <a:xfrm>
              <a:off x="3324050"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22"/>
          <p:cNvSpPr txBox="1">
            <a:spLocks noGrp="1"/>
          </p:cNvSpPr>
          <p:nvPr>
            <p:ph type="body" idx="4294967295"/>
          </p:nvPr>
        </p:nvSpPr>
        <p:spPr>
          <a:xfrm>
            <a:off x="3389450" y="1304875"/>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Lifestyle Factors</a:t>
            </a:r>
            <a:endParaRPr>
              <a:solidFill>
                <a:schemeClr val="lt1"/>
              </a:solidFill>
            </a:endParaRPr>
          </a:p>
        </p:txBody>
      </p:sp>
      <p:sp>
        <p:nvSpPr>
          <p:cNvPr id="141" name="Google Shape;141;p22"/>
          <p:cNvSpPr txBox="1">
            <a:spLocks noGrp="1"/>
          </p:cNvSpPr>
          <p:nvPr>
            <p:ph type="body" idx="4294967295"/>
          </p:nvPr>
        </p:nvSpPr>
        <p:spPr>
          <a:xfrm>
            <a:off x="3396775" y="1850300"/>
            <a:ext cx="2478600" cy="27948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t>Adult Obesity</a:t>
            </a:r>
            <a:endParaRPr sz="1600"/>
          </a:p>
          <a:p>
            <a:pPr marL="457200" lvl="0" indent="-330200" algn="l" rtl="0">
              <a:spcBef>
                <a:spcPts val="0"/>
              </a:spcBef>
              <a:spcAft>
                <a:spcPts val="0"/>
              </a:spcAft>
              <a:buSzPts val="1600"/>
              <a:buChar char="-"/>
            </a:pPr>
            <a:r>
              <a:rPr lang="en" sz="1600"/>
              <a:t>Excess Drinking</a:t>
            </a:r>
            <a:endParaRPr sz="1600"/>
          </a:p>
          <a:p>
            <a:pPr marL="457200" lvl="0" indent="-330200" algn="l" rtl="0">
              <a:spcBef>
                <a:spcPts val="0"/>
              </a:spcBef>
              <a:spcAft>
                <a:spcPts val="0"/>
              </a:spcAft>
              <a:buSzPts val="1600"/>
              <a:buChar char="-"/>
            </a:pPr>
            <a:r>
              <a:rPr lang="en" sz="1600"/>
              <a:t>Physical Activity Level</a:t>
            </a:r>
            <a:endParaRPr sz="1600"/>
          </a:p>
          <a:p>
            <a:pPr marL="457200" lvl="0" indent="-330200" algn="l" rtl="0">
              <a:spcBef>
                <a:spcPts val="0"/>
              </a:spcBef>
              <a:spcAft>
                <a:spcPts val="0"/>
              </a:spcAft>
              <a:buSzPts val="1600"/>
              <a:buChar char="-"/>
            </a:pPr>
            <a:r>
              <a:rPr lang="en" sz="1600"/>
              <a:t>Smoking</a:t>
            </a:r>
            <a:endParaRPr sz="1600"/>
          </a:p>
          <a:p>
            <a:pPr marL="457200" lvl="0" indent="-330200" algn="l" rtl="0">
              <a:spcBef>
                <a:spcPts val="0"/>
              </a:spcBef>
              <a:spcAft>
                <a:spcPts val="0"/>
              </a:spcAft>
              <a:buSzPts val="1600"/>
              <a:buChar char="-"/>
            </a:pPr>
            <a:r>
              <a:rPr lang="en" sz="1600"/>
              <a:t>Poor Mental and Physical Health Days</a:t>
            </a:r>
            <a:endParaRPr sz="1600"/>
          </a:p>
        </p:txBody>
      </p:sp>
      <p:grpSp>
        <p:nvGrpSpPr>
          <p:cNvPr id="142" name="Google Shape;142;p22"/>
          <p:cNvGrpSpPr/>
          <p:nvPr/>
        </p:nvGrpSpPr>
        <p:grpSpPr>
          <a:xfrm>
            <a:off x="6212550" y="1304875"/>
            <a:ext cx="2632500" cy="3416400"/>
            <a:chOff x="6212550" y="1304875"/>
            <a:chExt cx="2632500" cy="3416400"/>
          </a:xfrm>
        </p:grpSpPr>
        <p:sp>
          <p:nvSpPr>
            <p:cNvPr id="143" name="Google Shape;143;p22"/>
            <p:cNvSpPr/>
            <p:nvPr/>
          </p:nvSpPr>
          <p:spPr>
            <a:xfrm>
              <a:off x="621540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txBox="1"/>
            <p:nvPr/>
          </p:nvSpPr>
          <p:spPr>
            <a:xfrm>
              <a:off x="6212550" y="1304875"/>
              <a:ext cx="26325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22"/>
          <p:cNvSpPr txBox="1">
            <a:spLocks noGrp="1"/>
          </p:cNvSpPr>
          <p:nvPr>
            <p:ph type="body" idx="4294967295"/>
          </p:nvPr>
        </p:nvSpPr>
        <p:spPr>
          <a:xfrm>
            <a:off x="6272475" y="1304875"/>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Resource Access</a:t>
            </a:r>
            <a:endParaRPr>
              <a:solidFill>
                <a:schemeClr val="lt1"/>
              </a:solidFill>
            </a:endParaRPr>
          </a:p>
        </p:txBody>
      </p:sp>
      <p:sp>
        <p:nvSpPr>
          <p:cNvPr id="146" name="Google Shape;146;p22"/>
          <p:cNvSpPr txBox="1">
            <a:spLocks noGrp="1"/>
          </p:cNvSpPr>
          <p:nvPr>
            <p:ph type="body" idx="4294967295"/>
          </p:nvPr>
        </p:nvSpPr>
        <p:spPr>
          <a:xfrm>
            <a:off x="6286400" y="1850300"/>
            <a:ext cx="2478600" cy="27948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t>Food Environment Index</a:t>
            </a:r>
            <a:endParaRPr sz="1600"/>
          </a:p>
          <a:p>
            <a:pPr marL="457200" lvl="0" indent="-330200" algn="l" rtl="0">
              <a:spcBef>
                <a:spcPts val="0"/>
              </a:spcBef>
              <a:spcAft>
                <a:spcPts val="0"/>
              </a:spcAft>
              <a:buSzPts val="1600"/>
              <a:buChar char="-"/>
            </a:pPr>
            <a:r>
              <a:rPr lang="en" sz="1600"/>
              <a:t>Exercise Access</a:t>
            </a:r>
            <a:endParaRPr sz="1600"/>
          </a:p>
          <a:p>
            <a:pPr marL="457200" lvl="0" indent="-330200" algn="l" rtl="0">
              <a:spcBef>
                <a:spcPts val="0"/>
              </a:spcBef>
              <a:spcAft>
                <a:spcPts val="0"/>
              </a:spcAft>
              <a:buSzPts val="1600"/>
              <a:buChar char="-"/>
            </a:pPr>
            <a:r>
              <a:rPr lang="en" sz="1600"/>
              <a:t>Primary Care Physician Access</a:t>
            </a:r>
            <a:endParaRPr sz="1600"/>
          </a:p>
          <a:p>
            <a:pPr marL="457200" lvl="0" indent="-330200" algn="l" rtl="0">
              <a:spcBef>
                <a:spcPts val="0"/>
              </a:spcBef>
              <a:spcAft>
                <a:spcPts val="0"/>
              </a:spcAft>
              <a:buSzPts val="1600"/>
              <a:buChar char="-"/>
            </a:pPr>
            <a:r>
              <a:rPr lang="en" sz="1600"/>
              <a:t>Dental Care Access</a:t>
            </a:r>
            <a:endParaRPr sz="1600"/>
          </a:p>
          <a:p>
            <a:pPr marL="457200" lvl="0" indent="-330200" algn="l" rtl="0">
              <a:spcBef>
                <a:spcPts val="0"/>
              </a:spcBef>
              <a:spcAft>
                <a:spcPts val="0"/>
              </a:spcAft>
              <a:buSzPts val="1600"/>
              <a:buChar char="-"/>
            </a:pPr>
            <a:r>
              <a:rPr lang="en" sz="1600"/>
              <a:t>Mental Health Care Access </a:t>
            </a:r>
            <a:endParaRPr sz="1600"/>
          </a:p>
        </p:txBody>
      </p:sp>
      <p:sp>
        <p:nvSpPr>
          <p:cNvPr id="147" name="Google Shape;147;p22"/>
          <p:cNvSpPr txBox="1"/>
          <p:nvPr/>
        </p:nvSpPr>
        <p:spPr>
          <a:xfrm>
            <a:off x="4636400" y="-1081825"/>
            <a:ext cx="7418100" cy="46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endParaRPr sz="1800">
              <a:solidFill>
                <a:schemeClr val="accent3"/>
              </a:solidFill>
              <a:latin typeface="Average"/>
              <a:ea typeface="Average"/>
              <a:cs typeface="Average"/>
              <a:sym typeface="Averag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490250" y="526350"/>
            <a:ext cx="81645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b="1"/>
              <a:t>Surprisingly Weak Factors:</a:t>
            </a:r>
            <a:endParaRPr sz="4400" b="1"/>
          </a:p>
          <a:p>
            <a:pPr marL="0" lvl="0" indent="0" algn="l" rtl="0">
              <a:spcBef>
                <a:spcPts val="0"/>
              </a:spcBef>
              <a:spcAft>
                <a:spcPts val="0"/>
              </a:spcAft>
              <a:buNone/>
            </a:pPr>
            <a:r>
              <a:rPr lang="en" sz="3400"/>
              <a:t>Excess Drinking and Inadequate Housing </a:t>
            </a:r>
            <a:endParaRPr sz="3400"/>
          </a:p>
          <a:p>
            <a:pPr marL="0" lvl="0" indent="0" algn="l" rtl="0">
              <a:spcBef>
                <a:spcPts val="0"/>
              </a:spcBef>
              <a:spcAft>
                <a:spcPts val="0"/>
              </a:spcAft>
              <a:buNone/>
            </a:pPr>
            <a:endParaRPr sz="42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4"/>
          <p:cNvSpPr txBox="1">
            <a:spLocks noGrp="1"/>
          </p:cNvSpPr>
          <p:nvPr>
            <p:ph type="title"/>
          </p:nvPr>
        </p:nvSpPr>
        <p:spPr>
          <a:xfrm>
            <a:off x="248188" y="236025"/>
            <a:ext cx="4045200" cy="8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Excess Drinking</a:t>
            </a:r>
            <a:endParaRPr sz="3000"/>
          </a:p>
        </p:txBody>
      </p:sp>
      <p:sp>
        <p:nvSpPr>
          <p:cNvPr id="158" name="Google Shape;158;p24"/>
          <p:cNvSpPr txBox="1">
            <a:spLocks noGrp="1"/>
          </p:cNvSpPr>
          <p:nvPr>
            <p:ph type="title"/>
          </p:nvPr>
        </p:nvSpPr>
        <p:spPr>
          <a:xfrm>
            <a:off x="4745225" y="236025"/>
            <a:ext cx="4167000" cy="824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Housing Inadequacy</a:t>
            </a:r>
            <a:endParaRPr sz="3000">
              <a:solidFill>
                <a:schemeClr val="lt1"/>
              </a:solidFill>
            </a:endParaRPr>
          </a:p>
        </p:txBody>
      </p:sp>
      <p:pic>
        <p:nvPicPr>
          <p:cNvPr id="159" name="Google Shape;159;p24"/>
          <p:cNvPicPr preferRelativeResize="0"/>
          <p:nvPr/>
        </p:nvPicPr>
        <p:blipFill>
          <a:blip r:embed="rId3">
            <a:alphaModFix/>
          </a:blip>
          <a:stretch>
            <a:fillRect/>
          </a:stretch>
        </p:blipFill>
        <p:spPr>
          <a:xfrm>
            <a:off x="129375" y="1101113"/>
            <a:ext cx="4375250" cy="3742097"/>
          </a:xfrm>
          <a:prstGeom prst="rect">
            <a:avLst/>
          </a:prstGeom>
          <a:noFill/>
          <a:ln>
            <a:noFill/>
          </a:ln>
        </p:spPr>
      </p:pic>
      <p:pic>
        <p:nvPicPr>
          <p:cNvPr id="160" name="Google Shape;160;p24"/>
          <p:cNvPicPr preferRelativeResize="0"/>
          <p:nvPr/>
        </p:nvPicPr>
        <p:blipFill>
          <a:blip r:embed="rId4">
            <a:alphaModFix/>
          </a:blip>
          <a:stretch>
            <a:fillRect/>
          </a:stretch>
        </p:blipFill>
        <p:spPr>
          <a:xfrm>
            <a:off x="4657025" y="1060125"/>
            <a:ext cx="4313668" cy="3778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5"/>
          <p:cNvSpPr txBox="1">
            <a:spLocks noGrp="1"/>
          </p:cNvSpPr>
          <p:nvPr>
            <p:ph type="title"/>
          </p:nvPr>
        </p:nvSpPr>
        <p:spPr>
          <a:xfrm>
            <a:off x="490250" y="526350"/>
            <a:ext cx="81645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b="1"/>
              <a:t>Moderate Factors:</a:t>
            </a:r>
            <a:r>
              <a:rPr lang="en" sz="4200" b="1"/>
              <a:t> </a:t>
            </a:r>
            <a:endParaRPr sz="4200" b="1"/>
          </a:p>
          <a:p>
            <a:pPr marL="0" lvl="0" indent="0" algn="l" rtl="0">
              <a:spcBef>
                <a:spcPts val="0"/>
              </a:spcBef>
              <a:spcAft>
                <a:spcPts val="0"/>
              </a:spcAft>
              <a:buNone/>
            </a:pPr>
            <a:r>
              <a:rPr lang="en" sz="3400"/>
              <a:t>Poor Physical Health Days, Exercise Access, and Primary Care Physician Rate</a:t>
            </a:r>
            <a:endParaRPr sz="3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Poor Physical Health Days</a:t>
            </a:r>
            <a:endParaRPr/>
          </a:p>
        </p:txBody>
      </p:sp>
      <p:pic>
        <p:nvPicPr>
          <p:cNvPr id="171" name="Google Shape;171;p26"/>
          <p:cNvPicPr preferRelativeResize="0"/>
          <p:nvPr/>
        </p:nvPicPr>
        <p:blipFill>
          <a:blip r:embed="rId3">
            <a:alphaModFix/>
          </a:blip>
          <a:stretch>
            <a:fillRect/>
          </a:stretch>
        </p:blipFill>
        <p:spPr>
          <a:xfrm>
            <a:off x="4444850" y="1322525"/>
            <a:ext cx="4546750" cy="2728050"/>
          </a:xfrm>
          <a:prstGeom prst="rect">
            <a:avLst/>
          </a:prstGeom>
          <a:noFill/>
          <a:ln>
            <a:noFill/>
          </a:ln>
        </p:spPr>
      </p:pic>
      <p:pic>
        <p:nvPicPr>
          <p:cNvPr id="172" name="Google Shape;172;p26"/>
          <p:cNvPicPr preferRelativeResize="0"/>
          <p:nvPr/>
        </p:nvPicPr>
        <p:blipFill>
          <a:blip r:embed="rId4">
            <a:alphaModFix/>
          </a:blip>
          <a:stretch>
            <a:fillRect/>
          </a:stretch>
        </p:blipFill>
        <p:spPr>
          <a:xfrm>
            <a:off x="152400" y="1170125"/>
            <a:ext cx="4140050" cy="338865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Exercise Access Percent</a:t>
            </a:r>
            <a:endParaRPr/>
          </a:p>
        </p:txBody>
      </p:sp>
      <p:pic>
        <p:nvPicPr>
          <p:cNvPr id="178" name="Google Shape;178;p27"/>
          <p:cNvPicPr preferRelativeResize="0"/>
          <p:nvPr/>
        </p:nvPicPr>
        <p:blipFill>
          <a:blip r:embed="rId3">
            <a:alphaModFix/>
          </a:blip>
          <a:stretch>
            <a:fillRect/>
          </a:stretch>
        </p:blipFill>
        <p:spPr>
          <a:xfrm>
            <a:off x="4394825" y="1170125"/>
            <a:ext cx="4596774" cy="2758064"/>
          </a:xfrm>
          <a:prstGeom prst="rect">
            <a:avLst/>
          </a:prstGeom>
          <a:noFill/>
          <a:ln>
            <a:noFill/>
          </a:ln>
        </p:spPr>
      </p:pic>
      <p:pic>
        <p:nvPicPr>
          <p:cNvPr id="179" name="Google Shape;179;p27"/>
          <p:cNvPicPr preferRelativeResize="0"/>
          <p:nvPr/>
        </p:nvPicPr>
        <p:blipFill>
          <a:blip r:embed="rId4">
            <a:alphaModFix/>
          </a:blip>
          <a:stretch>
            <a:fillRect/>
          </a:stretch>
        </p:blipFill>
        <p:spPr>
          <a:xfrm>
            <a:off x="152400" y="1170125"/>
            <a:ext cx="4090026" cy="34095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Primary Care Physician Rate</a:t>
            </a:r>
            <a:endParaRPr/>
          </a:p>
        </p:txBody>
      </p:sp>
      <p:pic>
        <p:nvPicPr>
          <p:cNvPr id="185" name="Google Shape;185;p28"/>
          <p:cNvPicPr preferRelativeResize="0"/>
          <p:nvPr/>
        </p:nvPicPr>
        <p:blipFill>
          <a:blip r:embed="rId3">
            <a:alphaModFix/>
          </a:blip>
          <a:stretch>
            <a:fillRect/>
          </a:stretch>
        </p:blipFill>
        <p:spPr>
          <a:xfrm>
            <a:off x="4596676" y="1322525"/>
            <a:ext cx="4394925" cy="2636955"/>
          </a:xfrm>
          <a:prstGeom prst="rect">
            <a:avLst/>
          </a:prstGeom>
          <a:noFill/>
          <a:ln>
            <a:noFill/>
          </a:ln>
        </p:spPr>
      </p:pic>
      <p:pic>
        <p:nvPicPr>
          <p:cNvPr id="186" name="Google Shape;186;p28"/>
          <p:cNvPicPr preferRelativeResize="0"/>
          <p:nvPr/>
        </p:nvPicPr>
        <p:blipFill>
          <a:blip r:embed="rId4">
            <a:alphaModFix/>
          </a:blip>
          <a:stretch>
            <a:fillRect/>
          </a:stretch>
        </p:blipFill>
        <p:spPr>
          <a:xfrm>
            <a:off x="152400" y="1170125"/>
            <a:ext cx="4291876" cy="352955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9"/>
          <p:cNvSpPr txBox="1">
            <a:spLocks noGrp="1"/>
          </p:cNvSpPr>
          <p:nvPr>
            <p:ph type="title"/>
          </p:nvPr>
        </p:nvSpPr>
        <p:spPr>
          <a:xfrm>
            <a:off x="490250" y="526350"/>
            <a:ext cx="78198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b="1"/>
              <a:t>Strong Factors:</a:t>
            </a:r>
            <a:r>
              <a:rPr lang="en" sz="4200" b="1"/>
              <a:t> </a:t>
            </a:r>
            <a:endParaRPr sz="4200" b="1"/>
          </a:p>
          <a:p>
            <a:pPr marL="0" lvl="0" indent="0" algn="l" rtl="0">
              <a:spcBef>
                <a:spcPts val="0"/>
              </a:spcBef>
              <a:spcAft>
                <a:spcPts val="0"/>
              </a:spcAft>
              <a:buNone/>
            </a:pPr>
            <a:r>
              <a:rPr lang="en" sz="3400"/>
              <a:t>Food Environment Index, Adult Obesity Rate, and Median Household Income</a:t>
            </a:r>
            <a:endParaRPr sz="3400"/>
          </a:p>
          <a:p>
            <a:pPr marL="0" lvl="0" indent="0" algn="l" rtl="0">
              <a:spcBef>
                <a:spcPts val="0"/>
              </a:spcBef>
              <a:spcAft>
                <a:spcPts val="0"/>
              </a:spcAft>
              <a:buNone/>
            </a:pPr>
            <a:endParaRPr sz="42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Food Environment Index</a:t>
            </a:r>
            <a:endParaRPr/>
          </a:p>
        </p:txBody>
      </p:sp>
      <p:pic>
        <p:nvPicPr>
          <p:cNvPr id="197" name="Google Shape;197;p30"/>
          <p:cNvPicPr preferRelativeResize="0"/>
          <p:nvPr/>
        </p:nvPicPr>
        <p:blipFill>
          <a:blip r:embed="rId3">
            <a:alphaModFix/>
          </a:blip>
          <a:stretch>
            <a:fillRect/>
          </a:stretch>
        </p:blipFill>
        <p:spPr>
          <a:xfrm>
            <a:off x="4301025" y="1170125"/>
            <a:ext cx="4735400" cy="3156925"/>
          </a:xfrm>
          <a:prstGeom prst="rect">
            <a:avLst/>
          </a:prstGeom>
          <a:noFill/>
          <a:ln>
            <a:noFill/>
          </a:ln>
        </p:spPr>
      </p:pic>
      <p:pic>
        <p:nvPicPr>
          <p:cNvPr id="198" name="Google Shape;198;p30"/>
          <p:cNvPicPr preferRelativeResize="0"/>
          <p:nvPr/>
        </p:nvPicPr>
        <p:blipFill>
          <a:blip r:embed="rId4">
            <a:alphaModFix/>
          </a:blip>
          <a:stretch>
            <a:fillRect/>
          </a:stretch>
        </p:blipFill>
        <p:spPr>
          <a:xfrm>
            <a:off x="186950" y="1063475"/>
            <a:ext cx="3996225" cy="337022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Adult Obesity Percent</a:t>
            </a:r>
            <a:endParaRPr/>
          </a:p>
        </p:txBody>
      </p:sp>
      <p:pic>
        <p:nvPicPr>
          <p:cNvPr id="204" name="Google Shape;204;p31"/>
          <p:cNvPicPr preferRelativeResize="0"/>
          <p:nvPr/>
        </p:nvPicPr>
        <p:blipFill>
          <a:blip r:embed="rId3">
            <a:alphaModFix/>
          </a:blip>
          <a:stretch>
            <a:fillRect/>
          </a:stretch>
        </p:blipFill>
        <p:spPr>
          <a:xfrm>
            <a:off x="4577125" y="1322525"/>
            <a:ext cx="4414476" cy="2942984"/>
          </a:xfrm>
          <a:prstGeom prst="rect">
            <a:avLst/>
          </a:prstGeom>
          <a:noFill/>
          <a:ln>
            <a:noFill/>
          </a:ln>
        </p:spPr>
      </p:pic>
      <p:pic>
        <p:nvPicPr>
          <p:cNvPr id="205" name="Google Shape;205;p31"/>
          <p:cNvPicPr preferRelativeResize="0"/>
          <p:nvPr/>
        </p:nvPicPr>
        <p:blipFill>
          <a:blip r:embed="rId4">
            <a:alphaModFix/>
          </a:blip>
          <a:stretch>
            <a:fillRect/>
          </a:stretch>
        </p:blipFill>
        <p:spPr>
          <a:xfrm>
            <a:off x="152400" y="1170125"/>
            <a:ext cx="4272325" cy="35797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Factors Influencing Early Mortality</a:t>
            </a:r>
            <a:endParaRPr/>
          </a:p>
        </p:txBody>
      </p:sp>
      <p:sp>
        <p:nvSpPr>
          <p:cNvPr id="68" name="Google Shape;68;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
              <a:t>Which are the most impactful factors on early mortality in the U.S.?</a:t>
            </a:r>
            <a:endParaRPr/>
          </a:p>
          <a:p>
            <a:pPr marL="914400" lvl="1" indent="-317500" algn="l" rtl="0">
              <a:lnSpc>
                <a:spcPct val="150000"/>
              </a:lnSpc>
              <a:spcBef>
                <a:spcPts val="0"/>
              </a:spcBef>
              <a:spcAft>
                <a:spcPts val="0"/>
              </a:spcAft>
              <a:buSzPts val="1400"/>
              <a:buChar char="○"/>
            </a:pPr>
            <a:r>
              <a:rPr lang="en"/>
              <a:t>How do socioeconomic factors impact early mortality in the U.S. and how strong is the correlation?</a:t>
            </a:r>
            <a:endParaRPr/>
          </a:p>
          <a:p>
            <a:pPr marL="914400" lvl="1" indent="-317500" algn="l" rtl="0">
              <a:lnSpc>
                <a:spcPct val="150000"/>
              </a:lnSpc>
              <a:spcBef>
                <a:spcPts val="0"/>
              </a:spcBef>
              <a:spcAft>
                <a:spcPts val="0"/>
              </a:spcAft>
              <a:buSzPts val="1400"/>
              <a:buChar char="○"/>
            </a:pPr>
            <a:r>
              <a:rPr lang="en"/>
              <a:t>How do lifestyle factors impact early mortality in the U.S. and how strong is the correlation?</a:t>
            </a:r>
            <a:endParaRPr/>
          </a:p>
          <a:p>
            <a:pPr marL="914400" lvl="1" indent="-317500" algn="l" rtl="0">
              <a:lnSpc>
                <a:spcPct val="150000"/>
              </a:lnSpc>
              <a:spcBef>
                <a:spcPts val="0"/>
              </a:spcBef>
              <a:spcAft>
                <a:spcPts val="0"/>
              </a:spcAft>
              <a:buSzPts val="1400"/>
              <a:buChar char="○"/>
            </a:pPr>
            <a:r>
              <a:rPr lang="en"/>
              <a:t>How does access to health resources impact early mortality in the U.S. and how strong is the correlation?</a:t>
            </a:r>
            <a:endParaRPr/>
          </a:p>
          <a:p>
            <a:pPr marL="914400" lvl="1" indent="-317500" algn="l" rtl="0">
              <a:lnSpc>
                <a:spcPct val="150000"/>
              </a:lnSpc>
              <a:spcBef>
                <a:spcPts val="0"/>
              </a:spcBef>
              <a:spcAft>
                <a:spcPts val="0"/>
              </a:spcAft>
              <a:buSzPts val="1400"/>
              <a:buChar char="○"/>
            </a:pPr>
            <a:r>
              <a:rPr lang="en"/>
              <a:t>How do environmental factors impact early mortality in the U.S. and how strong is the correlation?</a:t>
            </a:r>
            <a:endParaRPr/>
          </a:p>
          <a:p>
            <a:pPr marL="457200" lvl="0" indent="-342900" algn="l" rtl="0">
              <a:lnSpc>
                <a:spcPct val="150000"/>
              </a:lnSpc>
              <a:spcBef>
                <a:spcPts val="0"/>
              </a:spcBef>
              <a:spcAft>
                <a:spcPts val="0"/>
              </a:spcAft>
              <a:buSzPts val="1800"/>
              <a:buChar char="●"/>
            </a:pPr>
            <a:r>
              <a:rPr lang="en"/>
              <a:t>How do these relationships vary by geographic regions across the U.S.?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Median Household Income</a:t>
            </a:r>
            <a:endParaRPr/>
          </a:p>
        </p:txBody>
      </p:sp>
      <p:pic>
        <p:nvPicPr>
          <p:cNvPr id="211" name="Google Shape;211;p32"/>
          <p:cNvPicPr preferRelativeResize="0"/>
          <p:nvPr/>
        </p:nvPicPr>
        <p:blipFill>
          <a:blip r:embed="rId3">
            <a:alphaModFix/>
          </a:blip>
          <a:stretch>
            <a:fillRect/>
          </a:stretch>
        </p:blipFill>
        <p:spPr>
          <a:xfrm>
            <a:off x="4327800" y="1170125"/>
            <a:ext cx="4663800" cy="3109200"/>
          </a:xfrm>
          <a:prstGeom prst="rect">
            <a:avLst/>
          </a:prstGeom>
          <a:noFill/>
          <a:ln>
            <a:noFill/>
          </a:ln>
        </p:spPr>
      </p:pic>
      <p:pic>
        <p:nvPicPr>
          <p:cNvPr id="212" name="Google Shape;212;p32"/>
          <p:cNvPicPr preferRelativeResize="0"/>
          <p:nvPr/>
        </p:nvPicPr>
        <p:blipFill>
          <a:blip r:embed="rId4">
            <a:alphaModFix/>
          </a:blip>
          <a:stretch>
            <a:fillRect/>
          </a:stretch>
        </p:blipFill>
        <p:spPr>
          <a:xfrm>
            <a:off x="152400" y="1170125"/>
            <a:ext cx="4023001" cy="33854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3"/>
          <p:cNvSpPr txBox="1">
            <a:spLocks noGrp="1"/>
          </p:cNvSpPr>
          <p:nvPr>
            <p:ph type="title"/>
          </p:nvPr>
        </p:nvSpPr>
        <p:spPr>
          <a:xfrm>
            <a:off x="490250" y="37950"/>
            <a:ext cx="7819800" cy="75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Regional Trends</a:t>
            </a:r>
            <a:endParaRPr sz="4200"/>
          </a:p>
        </p:txBody>
      </p:sp>
      <p:pic>
        <p:nvPicPr>
          <p:cNvPr id="218" name="Google Shape;218;p33"/>
          <p:cNvPicPr preferRelativeResize="0"/>
          <p:nvPr/>
        </p:nvPicPr>
        <p:blipFill>
          <a:blip r:embed="rId3">
            <a:alphaModFix/>
          </a:blip>
          <a:stretch>
            <a:fillRect/>
          </a:stretch>
        </p:blipFill>
        <p:spPr>
          <a:xfrm>
            <a:off x="1343125" y="884250"/>
            <a:ext cx="6114052" cy="40429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2"/>
        <p:cNvGrpSpPr/>
        <p:nvPr/>
      </p:nvGrpSpPr>
      <p:grpSpPr>
        <a:xfrm>
          <a:off x="0" y="0"/>
          <a:ext cx="0" cy="0"/>
          <a:chOff x="0" y="0"/>
          <a:chExt cx="0" cy="0"/>
        </a:xfrm>
      </p:grpSpPr>
      <p:sp>
        <p:nvSpPr>
          <p:cNvPr id="223" name="Google Shape;223;p34"/>
          <p:cNvSpPr txBox="1">
            <a:spLocks noGrp="1"/>
          </p:cNvSpPr>
          <p:nvPr>
            <p:ph type="title"/>
          </p:nvPr>
        </p:nvSpPr>
        <p:spPr>
          <a:xfrm>
            <a:off x="248925" y="2586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States with Lowest Early Mortality Rates</a:t>
            </a:r>
            <a:endParaRPr>
              <a:solidFill>
                <a:schemeClr val="lt1"/>
              </a:solidFill>
            </a:endParaRPr>
          </a:p>
        </p:txBody>
      </p:sp>
      <p:pic>
        <p:nvPicPr>
          <p:cNvPr id="224" name="Google Shape;224;p34"/>
          <p:cNvPicPr preferRelativeResize="0"/>
          <p:nvPr/>
        </p:nvPicPr>
        <p:blipFill>
          <a:blip r:embed="rId3">
            <a:alphaModFix amt="35000"/>
          </a:blip>
          <a:stretch>
            <a:fillRect/>
          </a:stretch>
        </p:blipFill>
        <p:spPr>
          <a:xfrm>
            <a:off x="889275" y="898550"/>
            <a:ext cx="2971200" cy="1980824"/>
          </a:xfrm>
          <a:prstGeom prst="rect">
            <a:avLst/>
          </a:prstGeom>
          <a:noFill/>
          <a:ln w="9525" cap="flat" cmpd="sng">
            <a:solidFill>
              <a:schemeClr val="lt1"/>
            </a:solidFill>
            <a:prstDash val="solid"/>
            <a:round/>
            <a:headEnd type="none" w="sm" len="sm"/>
            <a:tailEnd type="none" w="sm" len="sm"/>
          </a:ln>
        </p:spPr>
      </p:pic>
      <p:pic>
        <p:nvPicPr>
          <p:cNvPr id="225" name="Google Shape;225;p34"/>
          <p:cNvPicPr preferRelativeResize="0"/>
          <p:nvPr/>
        </p:nvPicPr>
        <p:blipFill rotWithShape="1">
          <a:blip r:embed="rId4">
            <a:alphaModFix amt="40000"/>
          </a:blip>
          <a:srcRect l="8980" r="3408"/>
          <a:stretch/>
        </p:blipFill>
        <p:spPr>
          <a:xfrm>
            <a:off x="5032350" y="878125"/>
            <a:ext cx="3038049" cy="1950506"/>
          </a:xfrm>
          <a:prstGeom prst="rect">
            <a:avLst/>
          </a:prstGeom>
          <a:noFill/>
          <a:ln w="9525" cap="flat" cmpd="sng">
            <a:solidFill>
              <a:schemeClr val="lt1"/>
            </a:solidFill>
            <a:prstDash val="solid"/>
            <a:round/>
            <a:headEnd type="none" w="sm" len="sm"/>
            <a:tailEnd type="none" w="sm" len="sm"/>
          </a:ln>
        </p:spPr>
      </p:pic>
      <p:sp>
        <p:nvSpPr>
          <p:cNvPr id="226" name="Google Shape;226;p34"/>
          <p:cNvSpPr txBox="1"/>
          <p:nvPr/>
        </p:nvSpPr>
        <p:spPr>
          <a:xfrm>
            <a:off x="1018875" y="1004850"/>
            <a:ext cx="2712000" cy="176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Oswald Medium"/>
                <a:ea typeface="Oswald Medium"/>
                <a:cs typeface="Oswald Medium"/>
                <a:sym typeface="Oswald Medium"/>
              </a:rPr>
              <a:t>Massachusetts</a:t>
            </a:r>
            <a:endParaRPr sz="1800">
              <a:solidFill>
                <a:schemeClr val="lt1"/>
              </a:solidFill>
              <a:latin typeface="Oswald Medium"/>
              <a:ea typeface="Oswald Medium"/>
              <a:cs typeface="Oswald Medium"/>
              <a:sym typeface="Oswald Medium"/>
            </a:endParaRPr>
          </a:p>
          <a:p>
            <a:pPr marL="0" lvl="0" indent="0" algn="l" rtl="0">
              <a:spcBef>
                <a:spcPts val="0"/>
              </a:spcBef>
              <a:spcAft>
                <a:spcPts val="0"/>
              </a:spcAft>
              <a:buNone/>
            </a:pPr>
            <a:endParaRPr sz="1200">
              <a:solidFill>
                <a:schemeClr val="lt1"/>
              </a:solidFill>
              <a:latin typeface="Oswald Medium"/>
              <a:ea typeface="Oswald Medium"/>
              <a:cs typeface="Oswald Medium"/>
              <a:sym typeface="Oswald Medium"/>
            </a:endParaRPr>
          </a:p>
          <a:p>
            <a:pPr marL="0" lvl="0" indent="0" algn="l" rtl="0">
              <a:spcBef>
                <a:spcPts val="0"/>
              </a:spcBef>
              <a:spcAft>
                <a:spcPts val="0"/>
              </a:spcAft>
              <a:buNone/>
            </a:pPr>
            <a:r>
              <a:rPr lang="en">
                <a:solidFill>
                  <a:schemeClr val="lt1"/>
                </a:solidFill>
                <a:latin typeface="Oswald Medium"/>
                <a:ea typeface="Oswald Medium"/>
                <a:cs typeface="Oswald Medium"/>
                <a:sym typeface="Oswald Medium"/>
              </a:rPr>
              <a:t>Massachusetts has near-universal healthcare coverage due to its early adoption of a Health Care Reform Law which requires most adults to have health insurance coverage. </a:t>
            </a:r>
            <a:endParaRPr>
              <a:solidFill>
                <a:schemeClr val="lt1"/>
              </a:solidFill>
              <a:latin typeface="Oswald Medium"/>
              <a:ea typeface="Oswald Medium"/>
              <a:cs typeface="Oswald Medium"/>
              <a:sym typeface="Oswald Medium"/>
            </a:endParaRPr>
          </a:p>
        </p:txBody>
      </p:sp>
      <p:sp>
        <p:nvSpPr>
          <p:cNvPr id="227" name="Google Shape;227;p34"/>
          <p:cNvSpPr txBox="1"/>
          <p:nvPr/>
        </p:nvSpPr>
        <p:spPr>
          <a:xfrm>
            <a:off x="5195375" y="1004850"/>
            <a:ext cx="2712000" cy="17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Oswald Medium"/>
                <a:ea typeface="Oswald Medium"/>
                <a:cs typeface="Oswald Medium"/>
                <a:sym typeface="Oswald Medium"/>
              </a:rPr>
              <a:t>Minnesota</a:t>
            </a:r>
            <a:endParaRPr sz="1800">
              <a:solidFill>
                <a:schemeClr val="lt1"/>
              </a:solidFill>
              <a:latin typeface="Oswald Medium"/>
              <a:ea typeface="Oswald Medium"/>
              <a:cs typeface="Oswald Medium"/>
              <a:sym typeface="Oswald Medium"/>
            </a:endParaRPr>
          </a:p>
          <a:p>
            <a:pPr marL="0" lvl="0" indent="0" algn="l" rtl="0">
              <a:spcBef>
                <a:spcPts val="0"/>
              </a:spcBef>
              <a:spcAft>
                <a:spcPts val="0"/>
              </a:spcAft>
              <a:buNone/>
            </a:pPr>
            <a:endParaRPr>
              <a:solidFill>
                <a:schemeClr val="lt1"/>
              </a:solidFill>
              <a:latin typeface="Oswald Medium"/>
              <a:ea typeface="Oswald Medium"/>
              <a:cs typeface="Oswald Medium"/>
              <a:sym typeface="Oswald Medium"/>
            </a:endParaRPr>
          </a:p>
          <a:p>
            <a:pPr marL="0" lvl="0" indent="0" algn="l" rtl="0">
              <a:spcBef>
                <a:spcPts val="0"/>
              </a:spcBef>
              <a:spcAft>
                <a:spcPts val="0"/>
              </a:spcAft>
              <a:buNone/>
            </a:pPr>
            <a:r>
              <a:rPr lang="en">
                <a:solidFill>
                  <a:schemeClr val="lt1"/>
                </a:solidFill>
                <a:latin typeface="Oswald Medium"/>
                <a:ea typeface="Oswald Medium"/>
                <a:cs typeface="Oswald Medium"/>
                <a:sym typeface="Oswald Medium"/>
              </a:rPr>
              <a:t>Every year from 2000 to 2022, Minnesota had the lowest overall heart disease death rate in the US. Residents have had lower rates of smoking and high blood pressure. </a:t>
            </a:r>
            <a:endParaRPr>
              <a:solidFill>
                <a:schemeClr val="lt1"/>
              </a:solidFill>
              <a:latin typeface="Oswald Medium"/>
              <a:ea typeface="Oswald Medium"/>
              <a:cs typeface="Oswald Medium"/>
              <a:sym typeface="Oswald Medium"/>
            </a:endParaRPr>
          </a:p>
        </p:txBody>
      </p:sp>
      <p:pic>
        <p:nvPicPr>
          <p:cNvPr id="228" name="Google Shape;228;p34"/>
          <p:cNvPicPr preferRelativeResize="0"/>
          <p:nvPr/>
        </p:nvPicPr>
        <p:blipFill>
          <a:blip r:embed="rId5">
            <a:alphaModFix amt="40000"/>
          </a:blip>
          <a:stretch>
            <a:fillRect/>
          </a:stretch>
        </p:blipFill>
        <p:spPr>
          <a:xfrm>
            <a:off x="855838" y="3039025"/>
            <a:ext cx="3038070" cy="1980825"/>
          </a:xfrm>
          <a:prstGeom prst="rect">
            <a:avLst/>
          </a:prstGeom>
          <a:noFill/>
          <a:ln w="9525" cap="flat" cmpd="sng">
            <a:solidFill>
              <a:schemeClr val="lt1"/>
            </a:solidFill>
            <a:prstDash val="solid"/>
            <a:round/>
            <a:headEnd type="none" w="sm" len="sm"/>
            <a:tailEnd type="none" w="sm" len="sm"/>
          </a:ln>
        </p:spPr>
      </p:pic>
      <p:sp>
        <p:nvSpPr>
          <p:cNvPr id="229" name="Google Shape;229;p34"/>
          <p:cNvSpPr txBox="1"/>
          <p:nvPr/>
        </p:nvSpPr>
        <p:spPr>
          <a:xfrm>
            <a:off x="1018875" y="3145325"/>
            <a:ext cx="2712000" cy="176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Oswald Medium"/>
                <a:ea typeface="Oswald Medium"/>
                <a:cs typeface="Oswald Medium"/>
                <a:sym typeface="Oswald Medium"/>
              </a:rPr>
              <a:t>Hawaii</a:t>
            </a:r>
            <a:endParaRPr sz="1800">
              <a:solidFill>
                <a:schemeClr val="lt1"/>
              </a:solidFill>
              <a:latin typeface="Oswald Medium"/>
              <a:ea typeface="Oswald Medium"/>
              <a:cs typeface="Oswald Medium"/>
              <a:sym typeface="Oswald Medium"/>
            </a:endParaRPr>
          </a:p>
          <a:p>
            <a:pPr marL="0" lvl="0" indent="0" algn="l" rtl="0">
              <a:spcBef>
                <a:spcPts val="0"/>
              </a:spcBef>
              <a:spcAft>
                <a:spcPts val="0"/>
              </a:spcAft>
              <a:buNone/>
            </a:pPr>
            <a:r>
              <a:rPr lang="en">
                <a:solidFill>
                  <a:schemeClr val="lt1"/>
                </a:solidFill>
                <a:latin typeface="Oswald Medium"/>
                <a:ea typeface="Oswald Medium"/>
                <a:cs typeface="Oswald Medium"/>
                <a:sym typeface="Oswald Medium"/>
              </a:rPr>
              <a:t>Hawaii has one of the lowest obesity rates in the US. Their culture encourages community (ohana) and their government takes in active role in providing resources to promote healthy habits for natives.</a:t>
            </a:r>
            <a:endParaRPr>
              <a:solidFill>
                <a:schemeClr val="lt1"/>
              </a:solidFill>
              <a:latin typeface="Oswald Medium"/>
              <a:ea typeface="Oswald Medium"/>
              <a:cs typeface="Oswald Medium"/>
              <a:sym typeface="Oswald Medium"/>
            </a:endParaRPr>
          </a:p>
        </p:txBody>
      </p:sp>
      <p:pic>
        <p:nvPicPr>
          <p:cNvPr id="230" name="Google Shape;230;p34"/>
          <p:cNvPicPr preferRelativeResize="0"/>
          <p:nvPr/>
        </p:nvPicPr>
        <p:blipFill>
          <a:blip r:embed="rId6">
            <a:alphaModFix amt="40000"/>
          </a:blip>
          <a:stretch>
            <a:fillRect/>
          </a:stretch>
        </p:blipFill>
        <p:spPr>
          <a:xfrm>
            <a:off x="5032350" y="3016762"/>
            <a:ext cx="3038051" cy="2025368"/>
          </a:xfrm>
          <a:prstGeom prst="rect">
            <a:avLst/>
          </a:prstGeom>
          <a:noFill/>
          <a:ln w="9525" cap="flat" cmpd="sng">
            <a:solidFill>
              <a:schemeClr val="lt1"/>
            </a:solidFill>
            <a:prstDash val="solid"/>
            <a:round/>
            <a:headEnd type="none" w="sm" len="sm"/>
            <a:tailEnd type="none" w="sm" len="sm"/>
          </a:ln>
        </p:spPr>
      </p:pic>
      <p:sp>
        <p:nvSpPr>
          <p:cNvPr id="231" name="Google Shape;231;p34"/>
          <p:cNvSpPr txBox="1"/>
          <p:nvPr/>
        </p:nvSpPr>
        <p:spPr>
          <a:xfrm>
            <a:off x="5148425" y="3098300"/>
            <a:ext cx="2805900" cy="176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Oswald Medium"/>
                <a:ea typeface="Oswald Medium"/>
                <a:cs typeface="Oswald Medium"/>
                <a:sym typeface="Oswald Medium"/>
              </a:rPr>
              <a:t>Utah</a:t>
            </a:r>
            <a:endParaRPr sz="1800">
              <a:solidFill>
                <a:schemeClr val="lt1"/>
              </a:solidFill>
              <a:latin typeface="Oswald Medium"/>
              <a:ea typeface="Oswald Medium"/>
              <a:cs typeface="Oswald Medium"/>
              <a:sym typeface="Oswald Medium"/>
            </a:endParaRPr>
          </a:p>
          <a:p>
            <a:pPr marL="0" lvl="0" indent="0" algn="ctr" rtl="0">
              <a:spcBef>
                <a:spcPts val="0"/>
              </a:spcBef>
              <a:spcAft>
                <a:spcPts val="0"/>
              </a:spcAft>
              <a:buNone/>
            </a:pPr>
            <a:endParaRPr sz="1800">
              <a:solidFill>
                <a:schemeClr val="lt1"/>
              </a:solidFill>
              <a:latin typeface="Oswald Medium"/>
              <a:ea typeface="Oswald Medium"/>
              <a:cs typeface="Oswald Medium"/>
              <a:sym typeface="Oswald Medium"/>
            </a:endParaRPr>
          </a:p>
          <a:p>
            <a:pPr marL="0" lvl="0" indent="0" algn="l" rtl="0">
              <a:spcBef>
                <a:spcPts val="0"/>
              </a:spcBef>
              <a:spcAft>
                <a:spcPts val="0"/>
              </a:spcAft>
              <a:buNone/>
            </a:pPr>
            <a:r>
              <a:rPr lang="en">
                <a:solidFill>
                  <a:schemeClr val="lt1"/>
                </a:solidFill>
                <a:latin typeface="Oswald Medium"/>
                <a:ea typeface="Oswald Medium"/>
                <a:cs typeface="Oswald Medium"/>
                <a:sym typeface="Oswald Medium"/>
              </a:rPr>
              <a:t>Utah has the lowest percentage of US adults who smoke, and has very low rates of substance usage. Lifestyle habits such as exercise are also strong compared to other states.</a:t>
            </a:r>
            <a:endParaRPr>
              <a:solidFill>
                <a:schemeClr val="lt1"/>
              </a:solidFill>
              <a:latin typeface="Oswald Medium"/>
              <a:ea typeface="Oswald Medium"/>
              <a:cs typeface="Oswald Medium"/>
              <a:sym typeface="Oswald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5"/>
        <p:cNvGrpSpPr/>
        <p:nvPr/>
      </p:nvGrpSpPr>
      <p:grpSpPr>
        <a:xfrm>
          <a:off x="0" y="0"/>
          <a:ext cx="0" cy="0"/>
          <a:chOff x="0" y="0"/>
          <a:chExt cx="0" cy="0"/>
        </a:xfrm>
      </p:grpSpPr>
      <p:sp>
        <p:nvSpPr>
          <p:cNvPr id="236" name="Google Shape;236;p35"/>
          <p:cNvSpPr txBox="1">
            <a:spLocks noGrp="1"/>
          </p:cNvSpPr>
          <p:nvPr>
            <p:ph type="title"/>
          </p:nvPr>
        </p:nvSpPr>
        <p:spPr>
          <a:xfrm>
            <a:off x="248925" y="2586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States with Highest Early Mortality Rates</a:t>
            </a:r>
            <a:endParaRPr>
              <a:solidFill>
                <a:schemeClr val="lt1"/>
              </a:solidFill>
            </a:endParaRPr>
          </a:p>
        </p:txBody>
      </p:sp>
      <p:pic>
        <p:nvPicPr>
          <p:cNvPr id="237" name="Google Shape;237;p35"/>
          <p:cNvPicPr preferRelativeResize="0"/>
          <p:nvPr/>
        </p:nvPicPr>
        <p:blipFill>
          <a:blip r:embed="rId3">
            <a:alphaModFix amt="30000"/>
          </a:blip>
          <a:stretch>
            <a:fillRect/>
          </a:stretch>
        </p:blipFill>
        <p:spPr>
          <a:xfrm>
            <a:off x="855850" y="907775"/>
            <a:ext cx="3279119" cy="1844499"/>
          </a:xfrm>
          <a:prstGeom prst="rect">
            <a:avLst/>
          </a:prstGeom>
          <a:noFill/>
          <a:ln w="9525" cap="flat" cmpd="sng">
            <a:solidFill>
              <a:schemeClr val="lt1"/>
            </a:solidFill>
            <a:prstDash val="solid"/>
            <a:round/>
            <a:headEnd type="none" w="sm" len="sm"/>
            <a:tailEnd type="none" w="sm" len="sm"/>
          </a:ln>
        </p:spPr>
      </p:pic>
      <p:pic>
        <p:nvPicPr>
          <p:cNvPr id="238" name="Google Shape;238;p35"/>
          <p:cNvPicPr preferRelativeResize="0"/>
          <p:nvPr/>
        </p:nvPicPr>
        <p:blipFill>
          <a:blip r:embed="rId4">
            <a:alphaModFix amt="30000"/>
          </a:blip>
          <a:stretch>
            <a:fillRect/>
          </a:stretch>
        </p:blipFill>
        <p:spPr>
          <a:xfrm>
            <a:off x="5032350" y="906251"/>
            <a:ext cx="2921976" cy="1844497"/>
          </a:xfrm>
          <a:prstGeom prst="rect">
            <a:avLst/>
          </a:prstGeom>
          <a:noFill/>
          <a:ln w="9525" cap="flat" cmpd="sng">
            <a:solidFill>
              <a:schemeClr val="lt1"/>
            </a:solidFill>
            <a:prstDash val="solid"/>
            <a:round/>
            <a:headEnd type="none" w="sm" len="sm"/>
            <a:tailEnd type="none" w="sm" len="sm"/>
          </a:ln>
        </p:spPr>
      </p:pic>
      <p:sp>
        <p:nvSpPr>
          <p:cNvPr id="239" name="Google Shape;239;p35"/>
          <p:cNvSpPr txBox="1"/>
          <p:nvPr/>
        </p:nvSpPr>
        <p:spPr>
          <a:xfrm>
            <a:off x="1118100" y="965550"/>
            <a:ext cx="2754600" cy="17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Oswald Medium"/>
                <a:ea typeface="Oswald Medium"/>
                <a:cs typeface="Oswald Medium"/>
                <a:sym typeface="Oswald Medium"/>
              </a:rPr>
              <a:t>Mississippi</a:t>
            </a:r>
            <a:endParaRPr sz="1800">
              <a:solidFill>
                <a:schemeClr val="lt1"/>
              </a:solidFill>
              <a:latin typeface="Oswald Medium"/>
              <a:ea typeface="Oswald Medium"/>
              <a:cs typeface="Oswald Medium"/>
              <a:sym typeface="Oswald Medium"/>
            </a:endParaRPr>
          </a:p>
          <a:p>
            <a:pPr marL="0" lvl="0" indent="0" algn="ctr" rtl="0">
              <a:spcBef>
                <a:spcPts val="0"/>
              </a:spcBef>
              <a:spcAft>
                <a:spcPts val="0"/>
              </a:spcAft>
              <a:buNone/>
            </a:pPr>
            <a:endParaRPr sz="1800">
              <a:solidFill>
                <a:schemeClr val="lt1"/>
              </a:solidFill>
              <a:latin typeface="Oswald Medium"/>
              <a:ea typeface="Oswald Medium"/>
              <a:cs typeface="Oswald Medium"/>
              <a:sym typeface="Oswald Medium"/>
            </a:endParaRPr>
          </a:p>
          <a:p>
            <a:pPr marL="0" lvl="0" indent="0" algn="l" rtl="0">
              <a:spcBef>
                <a:spcPts val="0"/>
              </a:spcBef>
              <a:spcAft>
                <a:spcPts val="0"/>
              </a:spcAft>
              <a:buNone/>
            </a:pPr>
            <a:r>
              <a:rPr lang="en">
                <a:solidFill>
                  <a:schemeClr val="lt1"/>
                </a:solidFill>
                <a:latin typeface="Oswald Medium"/>
                <a:ea typeface="Oswald Medium"/>
                <a:cs typeface="Oswald Medium"/>
                <a:sym typeface="Oswald Medium"/>
              </a:rPr>
              <a:t>Mississippi has the highest percentage of adults diagnosed with diabetes in the US, which can lead to serious health complications.</a:t>
            </a:r>
            <a:endParaRPr>
              <a:solidFill>
                <a:schemeClr val="lt1"/>
              </a:solidFill>
              <a:latin typeface="Oswald Medium"/>
              <a:ea typeface="Oswald Medium"/>
              <a:cs typeface="Oswald Medium"/>
              <a:sym typeface="Oswald Medium"/>
            </a:endParaRPr>
          </a:p>
          <a:p>
            <a:pPr marL="0" lvl="0" indent="0" algn="l" rtl="0">
              <a:spcBef>
                <a:spcPts val="0"/>
              </a:spcBef>
              <a:spcAft>
                <a:spcPts val="0"/>
              </a:spcAft>
              <a:buNone/>
            </a:pPr>
            <a:endParaRPr sz="1200">
              <a:solidFill>
                <a:schemeClr val="lt1"/>
              </a:solidFill>
              <a:latin typeface="Oswald Medium"/>
              <a:ea typeface="Oswald Medium"/>
              <a:cs typeface="Oswald Medium"/>
              <a:sym typeface="Oswald Medium"/>
            </a:endParaRPr>
          </a:p>
        </p:txBody>
      </p:sp>
      <p:sp>
        <p:nvSpPr>
          <p:cNvPr id="240" name="Google Shape;240;p35"/>
          <p:cNvSpPr txBox="1"/>
          <p:nvPr/>
        </p:nvSpPr>
        <p:spPr>
          <a:xfrm>
            <a:off x="5137325" y="967075"/>
            <a:ext cx="2712000" cy="17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Oswald Medium"/>
                <a:ea typeface="Oswald Medium"/>
                <a:cs typeface="Oswald Medium"/>
                <a:sym typeface="Oswald Medium"/>
              </a:rPr>
              <a:t>West Virginia</a:t>
            </a:r>
            <a:endParaRPr sz="1800">
              <a:solidFill>
                <a:schemeClr val="lt1"/>
              </a:solidFill>
              <a:latin typeface="Oswald Medium"/>
              <a:ea typeface="Oswald Medium"/>
              <a:cs typeface="Oswald Medium"/>
              <a:sym typeface="Oswald Medium"/>
            </a:endParaRPr>
          </a:p>
          <a:p>
            <a:pPr marL="0" lvl="0" indent="0" algn="ctr" rtl="0">
              <a:spcBef>
                <a:spcPts val="0"/>
              </a:spcBef>
              <a:spcAft>
                <a:spcPts val="0"/>
              </a:spcAft>
              <a:buNone/>
            </a:pPr>
            <a:endParaRPr sz="1800">
              <a:solidFill>
                <a:schemeClr val="lt1"/>
              </a:solidFill>
              <a:latin typeface="Oswald Medium"/>
              <a:ea typeface="Oswald Medium"/>
              <a:cs typeface="Oswald Medium"/>
              <a:sym typeface="Oswald Medium"/>
            </a:endParaRPr>
          </a:p>
          <a:p>
            <a:pPr marL="0" lvl="0" indent="0" algn="l" rtl="0">
              <a:spcBef>
                <a:spcPts val="0"/>
              </a:spcBef>
              <a:spcAft>
                <a:spcPts val="0"/>
              </a:spcAft>
              <a:buNone/>
            </a:pPr>
            <a:r>
              <a:rPr lang="en">
                <a:solidFill>
                  <a:schemeClr val="lt1"/>
                </a:solidFill>
                <a:latin typeface="Oswald Medium"/>
                <a:ea typeface="Oswald Medium"/>
                <a:cs typeface="Oswald Medium"/>
                <a:sym typeface="Oswald Medium"/>
              </a:rPr>
              <a:t>West Virginia ranks among the worst in the US in lifestyle habits with the highest obesity rate (41%) and the highest rate of smokers (21%).</a:t>
            </a:r>
            <a:endParaRPr>
              <a:solidFill>
                <a:schemeClr val="lt1"/>
              </a:solidFill>
              <a:latin typeface="Oswald Medium"/>
              <a:ea typeface="Oswald Medium"/>
              <a:cs typeface="Oswald Medium"/>
              <a:sym typeface="Oswald Medium"/>
            </a:endParaRPr>
          </a:p>
        </p:txBody>
      </p:sp>
      <p:pic>
        <p:nvPicPr>
          <p:cNvPr id="241" name="Google Shape;241;p35"/>
          <p:cNvPicPr preferRelativeResize="0"/>
          <p:nvPr/>
        </p:nvPicPr>
        <p:blipFill>
          <a:blip r:embed="rId5">
            <a:alphaModFix amt="30000"/>
          </a:blip>
          <a:stretch>
            <a:fillRect/>
          </a:stretch>
        </p:blipFill>
        <p:spPr>
          <a:xfrm>
            <a:off x="855850" y="2901575"/>
            <a:ext cx="3279124" cy="2048759"/>
          </a:xfrm>
          <a:prstGeom prst="rect">
            <a:avLst/>
          </a:prstGeom>
          <a:noFill/>
          <a:ln w="9525" cap="flat" cmpd="sng">
            <a:solidFill>
              <a:schemeClr val="lt1"/>
            </a:solidFill>
            <a:prstDash val="solid"/>
            <a:round/>
            <a:headEnd type="none" w="sm" len="sm"/>
            <a:tailEnd type="none" w="sm" len="sm"/>
          </a:ln>
        </p:spPr>
      </p:pic>
      <p:sp>
        <p:nvSpPr>
          <p:cNvPr id="242" name="Google Shape;242;p35"/>
          <p:cNvSpPr txBox="1"/>
          <p:nvPr/>
        </p:nvSpPr>
        <p:spPr>
          <a:xfrm>
            <a:off x="991525" y="2971475"/>
            <a:ext cx="3006000" cy="184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Oswald Medium"/>
                <a:ea typeface="Oswald Medium"/>
                <a:cs typeface="Oswald Medium"/>
                <a:sym typeface="Oswald Medium"/>
              </a:rPr>
              <a:t>New Mexico</a:t>
            </a:r>
            <a:endParaRPr sz="1800">
              <a:solidFill>
                <a:schemeClr val="lt1"/>
              </a:solidFill>
              <a:latin typeface="Oswald Medium"/>
              <a:ea typeface="Oswald Medium"/>
              <a:cs typeface="Oswald Medium"/>
              <a:sym typeface="Oswald Medium"/>
            </a:endParaRPr>
          </a:p>
          <a:p>
            <a:pPr marL="0" lvl="0" indent="0" algn="l" rtl="0">
              <a:spcBef>
                <a:spcPts val="0"/>
              </a:spcBef>
              <a:spcAft>
                <a:spcPts val="0"/>
              </a:spcAft>
              <a:buNone/>
            </a:pPr>
            <a:r>
              <a:rPr lang="en">
                <a:solidFill>
                  <a:schemeClr val="lt1"/>
                </a:solidFill>
                <a:latin typeface="Oswald Medium"/>
                <a:ea typeface="Oswald Medium"/>
                <a:cs typeface="Oswald Medium"/>
                <a:sym typeface="Oswald Medium"/>
              </a:rPr>
              <a:t>Injury is a serious public health problem in New Mexico. Unintentional injuries, which include chiefly unintentional poisoning, firearm injuries, transportation injuries, and falls, were the leading cause of death among children and adults age 1 through 44</a:t>
            </a:r>
            <a:endParaRPr>
              <a:solidFill>
                <a:schemeClr val="lt1"/>
              </a:solidFill>
              <a:latin typeface="Oswald Medium"/>
              <a:ea typeface="Oswald Medium"/>
              <a:cs typeface="Oswald Medium"/>
              <a:sym typeface="Oswald Medium"/>
            </a:endParaRPr>
          </a:p>
        </p:txBody>
      </p:sp>
      <p:pic>
        <p:nvPicPr>
          <p:cNvPr id="243" name="Google Shape;243;p35"/>
          <p:cNvPicPr preferRelativeResize="0"/>
          <p:nvPr/>
        </p:nvPicPr>
        <p:blipFill>
          <a:blip r:embed="rId6">
            <a:alphaModFix amt="30000"/>
          </a:blip>
          <a:stretch>
            <a:fillRect/>
          </a:stretch>
        </p:blipFill>
        <p:spPr>
          <a:xfrm>
            <a:off x="4958300" y="2869400"/>
            <a:ext cx="3070087" cy="2048749"/>
          </a:xfrm>
          <a:prstGeom prst="rect">
            <a:avLst/>
          </a:prstGeom>
          <a:noFill/>
          <a:ln w="9525" cap="flat" cmpd="sng">
            <a:solidFill>
              <a:schemeClr val="lt1"/>
            </a:solidFill>
            <a:prstDash val="solid"/>
            <a:round/>
            <a:headEnd type="none" w="sm" len="sm"/>
            <a:tailEnd type="none" w="sm" len="sm"/>
          </a:ln>
        </p:spPr>
      </p:pic>
      <p:sp>
        <p:nvSpPr>
          <p:cNvPr id="244" name="Google Shape;244;p35"/>
          <p:cNvSpPr txBox="1"/>
          <p:nvPr/>
        </p:nvSpPr>
        <p:spPr>
          <a:xfrm>
            <a:off x="5090400" y="2935575"/>
            <a:ext cx="2805900" cy="180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Oswald Medium"/>
                <a:ea typeface="Oswald Medium"/>
                <a:cs typeface="Oswald Medium"/>
                <a:sym typeface="Oswald Medium"/>
              </a:rPr>
              <a:t>Louisiana</a:t>
            </a:r>
            <a:endParaRPr sz="1800">
              <a:solidFill>
                <a:schemeClr val="lt1"/>
              </a:solidFill>
              <a:latin typeface="Oswald Medium"/>
              <a:ea typeface="Oswald Medium"/>
              <a:cs typeface="Oswald Medium"/>
              <a:sym typeface="Oswald Medium"/>
            </a:endParaRPr>
          </a:p>
          <a:p>
            <a:pPr marL="0" lvl="0" indent="0" algn="ctr" rtl="0">
              <a:spcBef>
                <a:spcPts val="0"/>
              </a:spcBef>
              <a:spcAft>
                <a:spcPts val="0"/>
              </a:spcAft>
              <a:buNone/>
            </a:pPr>
            <a:endParaRPr sz="1800">
              <a:solidFill>
                <a:schemeClr val="lt1"/>
              </a:solidFill>
              <a:latin typeface="Oswald Medium"/>
              <a:ea typeface="Oswald Medium"/>
              <a:cs typeface="Oswald Medium"/>
              <a:sym typeface="Oswald Medium"/>
            </a:endParaRPr>
          </a:p>
          <a:p>
            <a:pPr marL="0" lvl="0" indent="0" algn="l" rtl="0">
              <a:spcBef>
                <a:spcPts val="0"/>
              </a:spcBef>
              <a:spcAft>
                <a:spcPts val="0"/>
              </a:spcAft>
              <a:buNone/>
            </a:pPr>
            <a:r>
              <a:rPr lang="en">
                <a:solidFill>
                  <a:schemeClr val="lt1"/>
                </a:solidFill>
                <a:latin typeface="Oswald Medium"/>
                <a:ea typeface="Oswald Medium"/>
                <a:cs typeface="Oswald Medium"/>
                <a:sym typeface="Oswald Medium"/>
              </a:rPr>
              <a:t>Louisiana suffers from one of the highest poverty rates in the US, with 18.6% of the population in poverty in 2022. This has strong implications on access to health resources.</a:t>
            </a:r>
            <a:endParaRPr>
              <a:solidFill>
                <a:schemeClr val="lt1"/>
              </a:solidFill>
              <a:latin typeface="Oswald Medium"/>
              <a:ea typeface="Oswald Medium"/>
              <a:cs typeface="Oswald Medium"/>
              <a:sym typeface="Oswald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6"/>
          <p:cNvSpPr txBox="1">
            <a:spLocks noGrp="1"/>
          </p:cNvSpPr>
          <p:nvPr>
            <p:ph type="title"/>
          </p:nvPr>
        </p:nvSpPr>
        <p:spPr>
          <a:xfrm>
            <a:off x="311700" y="4450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Conclusion</a:t>
            </a:r>
            <a:endParaRPr sz="3000"/>
          </a:p>
        </p:txBody>
      </p:sp>
      <p:sp>
        <p:nvSpPr>
          <p:cNvPr id="250" name="Google Shape;250;p36"/>
          <p:cNvSpPr txBox="1">
            <a:spLocks noGrp="1"/>
          </p:cNvSpPr>
          <p:nvPr>
            <p:ph type="body" idx="4294967295"/>
          </p:nvPr>
        </p:nvSpPr>
        <p:spPr>
          <a:xfrm>
            <a:off x="311700" y="1017725"/>
            <a:ext cx="3999900" cy="39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b="1">
                <a:solidFill>
                  <a:schemeClr val="lt1"/>
                </a:solidFill>
              </a:rPr>
              <a:t>Findings</a:t>
            </a:r>
            <a:endParaRPr sz="2100" b="1">
              <a:solidFill>
                <a:schemeClr val="lt1"/>
              </a:solidFill>
            </a:endParaRPr>
          </a:p>
          <a:p>
            <a:pPr marL="0" lvl="0" indent="0" algn="l" rtl="0">
              <a:spcBef>
                <a:spcPts val="1600"/>
              </a:spcBef>
              <a:spcAft>
                <a:spcPts val="0"/>
              </a:spcAft>
              <a:buNone/>
            </a:pPr>
            <a:r>
              <a:rPr lang="en" sz="1600">
                <a:solidFill>
                  <a:schemeClr val="lt1"/>
                </a:solidFill>
              </a:rPr>
              <a:t>There are many factors that influence early mortality across the  U.S. Our analysis found that the factors with the highest correlation are: </a:t>
            </a:r>
            <a:endParaRPr sz="1600">
              <a:solidFill>
                <a:schemeClr val="lt1"/>
              </a:solidFill>
            </a:endParaRPr>
          </a:p>
          <a:p>
            <a:pPr marL="457200" lvl="0" indent="-330200" algn="l" rtl="0">
              <a:spcBef>
                <a:spcPts val="1600"/>
              </a:spcBef>
              <a:spcAft>
                <a:spcPts val="0"/>
              </a:spcAft>
              <a:buClr>
                <a:schemeClr val="lt1"/>
              </a:buClr>
              <a:buSzPts val="1600"/>
              <a:buChar char="-"/>
            </a:pPr>
            <a:r>
              <a:rPr lang="en" sz="1600">
                <a:solidFill>
                  <a:schemeClr val="lt1"/>
                </a:solidFill>
              </a:rPr>
              <a:t>Median Household Income</a:t>
            </a:r>
            <a:endParaRPr sz="1600">
              <a:solidFill>
                <a:schemeClr val="lt1"/>
              </a:solidFill>
            </a:endParaRPr>
          </a:p>
          <a:p>
            <a:pPr marL="457200" lvl="0" indent="-330200" algn="l" rtl="0">
              <a:spcBef>
                <a:spcPts val="0"/>
              </a:spcBef>
              <a:spcAft>
                <a:spcPts val="0"/>
              </a:spcAft>
              <a:buClr>
                <a:schemeClr val="lt1"/>
              </a:buClr>
              <a:buSzPts val="1600"/>
              <a:buChar char="-"/>
            </a:pPr>
            <a:r>
              <a:rPr lang="en" sz="1600">
                <a:solidFill>
                  <a:schemeClr val="lt1"/>
                </a:solidFill>
              </a:rPr>
              <a:t>Adult Obesity Rate</a:t>
            </a:r>
            <a:endParaRPr sz="1600">
              <a:solidFill>
                <a:schemeClr val="lt1"/>
              </a:solidFill>
            </a:endParaRPr>
          </a:p>
          <a:p>
            <a:pPr marL="457200" lvl="0" indent="-330200" algn="l" rtl="0">
              <a:spcBef>
                <a:spcPts val="0"/>
              </a:spcBef>
              <a:spcAft>
                <a:spcPts val="0"/>
              </a:spcAft>
              <a:buClr>
                <a:schemeClr val="lt1"/>
              </a:buClr>
              <a:buSzPts val="1600"/>
              <a:buChar char="-"/>
            </a:pPr>
            <a:r>
              <a:rPr lang="en" sz="1600">
                <a:solidFill>
                  <a:schemeClr val="lt1"/>
                </a:solidFill>
              </a:rPr>
              <a:t>Food Environment Index</a:t>
            </a:r>
            <a:endParaRPr sz="1600">
              <a:solidFill>
                <a:schemeClr val="lt1"/>
              </a:solidFill>
            </a:endParaRPr>
          </a:p>
          <a:p>
            <a:pPr marL="0" lvl="0" indent="0" algn="l" rtl="0">
              <a:spcBef>
                <a:spcPts val="1600"/>
              </a:spcBef>
              <a:spcAft>
                <a:spcPts val="0"/>
              </a:spcAft>
              <a:buNone/>
            </a:pPr>
            <a:r>
              <a:rPr lang="en" sz="1600">
                <a:solidFill>
                  <a:schemeClr val="lt1"/>
                </a:solidFill>
              </a:rPr>
              <a:t>These factors highlight the impact that wealth, food access, and obesity have on longevity.</a:t>
            </a:r>
            <a:endParaRPr sz="1600">
              <a:solidFill>
                <a:schemeClr val="lt1"/>
              </a:solidFill>
            </a:endParaRPr>
          </a:p>
          <a:p>
            <a:pPr marL="457200" lvl="0" indent="0" algn="l" rtl="0">
              <a:spcBef>
                <a:spcPts val="1600"/>
              </a:spcBef>
              <a:spcAft>
                <a:spcPts val="1600"/>
              </a:spcAft>
              <a:buNone/>
            </a:pPr>
            <a:endParaRPr sz="1600"/>
          </a:p>
        </p:txBody>
      </p:sp>
      <p:sp>
        <p:nvSpPr>
          <p:cNvPr id="251" name="Google Shape;251;p36"/>
          <p:cNvSpPr txBox="1">
            <a:spLocks noGrp="1"/>
          </p:cNvSpPr>
          <p:nvPr>
            <p:ph type="body" idx="4294967295"/>
          </p:nvPr>
        </p:nvSpPr>
        <p:spPr>
          <a:xfrm>
            <a:off x="4572000" y="1017725"/>
            <a:ext cx="3999900" cy="390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b="1">
                <a:solidFill>
                  <a:schemeClr val="lt1"/>
                </a:solidFill>
              </a:rPr>
              <a:t>Limitations</a:t>
            </a:r>
            <a:endParaRPr sz="2100" b="1">
              <a:solidFill>
                <a:schemeClr val="lt1"/>
              </a:solidFill>
            </a:endParaRPr>
          </a:p>
          <a:p>
            <a:pPr marL="0" lvl="0" indent="0" algn="l" rtl="0">
              <a:spcBef>
                <a:spcPts val="1600"/>
              </a:spcBef>
              <a:spcAft>
                <a:spcPts val="0"/>
              </a:spcAft>
              <a:buNone/>
            </a:pPr>
            <a:r>
              <a:rPr lang="en" sz="1600">
                <a:solidFill>
                  <a:schemeClr val="lt1"/>
                </a:solidFill>
              </a:rPr>
              <a:t>While premature death is a meaningful way to capture health trends across states, we acknowledge that:</a:t>
            </a:r>
            <a:endParaRPr sz="1600">
              <a:solidFill>
                <a:schemeClr val="lt1"/>
              </a:solidFill>
            </a:endParaRPr>
          </a:p>
          <a:p>
            <a:pPr marL="457200" lvl="0" indent="-330200" algn="l" rtl="0">
              <a:spcBef>
                <a:spcPts val="1600"/>
              </a:spcBef>
              <a:spcAft>
                <a:spcPts val="0"/>
              </a:spcAft>
              <a:buClr>
                <a:schemeClr val="lt1"/>
              </a:buClr>
              <a:buSzPts val="1600"/>
              <a:buChar char="-"/>
            </a:pPr>
            <a:r>
              <a:rPr lang="en" sz="1600">
                <a:solidFill>
                  <a:schemeClr val="lt1"/>
                </a:solidFill>
              </a:rPr>
              <a:t>This measure can fail to capture the burden of chronic disease if the age limit is set too low</a:t>
            </a:r>
            <a:endParaRPr sz="1600">
              <a:solidFill>
                <a:schemeClr val="lt1"/>
              </a:solidFill>
            </a:endParaRPr>
          </a:p>
          <a:p>
            <a:pPr marL="457200" lvl="0" indent="-330200" algn="l" rtl="0">
              <a:spcBef>
                <a:spcPts val="0"/>
              </a:spcBef>
              <a:spcAft>
                <a:spcPts val="0"/>
              </a:spcAft>
              <a:buClr>
                <a:schemeClr val="lt1"/>
              </a:buClr>
              <a:buSzPts val="1600"/>
              <a:buChar char="-"/>
            </a:pPr>
            <a:r>
              <a:rPr lang="en" sz="1600">
                <a:solidFill>
                  <a:schemeClr val="lt1"/>
                </a:solidFill>
              </a:rPr>
              <a:t>The effects of state wide intervention may not be reflected in the data for years</a:t>
            </a:r>
            <a:endParaRPr sz="1600">
              <a:solidFill>
                <a:schemeClr val="lt1"/>
              </a:solidFill>
            </a:endParaRPr>
          </a:p>
          <a:p>
            <a:pPr marL="457200" lvl="0" indent="-330200" algn="l" rtl="0">
              <a:spcBef>
                <a:spcPts val="0"/>
              </a:spcBef>
              <a:spcAft>
                <a:spcPts val="0"/>
              </a:spcAft>
              <a:buClr>
                <a:schemeClr val="lt1"/>
              </a:buClr>
              <a:buSzPts val="1600"/>
              <a:buChar char="-"/>
            </a:pPr>
            <a:r>
              <a:rPr lang="en" sz="1600">
                <a:solidFill>
                  <a:schemeClr val="lt1"/>
                </a:solidFill>
              </a:rPr>
              <a:t>Premature death is a relatively rare event, especially in small populations</a:t>
            </a:r>
            <a:endParaRPr sz="1600">
              <a:solidFill>
                <a:schemeClr val="lt1"/>
              </a:solidFill>
            </a:endParaRPr>
          </a:p>
          <a:p>
            <a:pPr marL="457200" lvl="0" indent="0" algn="l" rtl="0">
              <a:spcBef>
                <a:spcPts val="1600"/>
              </a:spcBef>
              <a:spcAft>
                <a:spcPts val="1600"/>
              </a:spcAft>
              <a:buNone/>
            </a:pP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7"/>
          <p:cNvSpPr txBox="1">
            <a:spLocks noGrp="1"/>
          </p:cNvSpPr>
          <p:nvPr>
            <p:ph type="title"/>
          </p:nvPr>
        </p:nvSpPr>
        <p:spPr>
          <a:xfrm>
            <a:off x="311700" y="4450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References</a:t>
            </a:r>
            <a:endParaRPr sz="3000"/>
          </a:p>
        </p:txBody>
      </p:sp>
      <p:sp>
        <p:nvSpPr>
          <p:cNvPr id="257" name="Google Shape;257;p37"/>
          <p:cNvSpPr txBox="1">
            <a:spLocks noGrp="1"/>
          </p:cNvSpPr>
          <p:nvPr>
            <p:ph type="body" idx="4294967295"/>
          </p:nvPr>
        </p:nvSpPr>
        <p:spPr>
          <a:xfrm>
            <a:off x="311700" y="1017725"/>
            <a:ext cx="8724600" cy="155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rPr>
              <a:t>University of Wisconsin Population Health Institute, County Health Rankings (2024) </a:t>
            </a:r>
            <a:endParaRPr sz="2000">
              <a:solidFill>
                <a:schemeClr val="lt1"/>
              </a:solidFill>
            </a:endParaRPr>
          </a:p>
          <a:p>
            <a:pPr marL="0" lvl="0" indent="0" algn="l" rtl="0">
              <a:spcBef>
                <a:spcPts val="1600"/>
              </a:spcBef>
              <a:spcAft>
                <a:spcPts val="0"/>
              </a:spcAft>
              <a:buNone/>
            </a:pPr>
            <a:r>
              <a:rPr lang="en" sz="2000">
                <a:solidFill>
                  <a:schemeClr val="lt1"/>
                </a:solidFill>
              </a:rPr>
              <a:t>https://www.countyhealthrankings.org/ </a:t>
            </a:r>
            <a:endParaRPr sz="2000">
              <a:solidFill>
                <a:schemeClr val="lt1"/>
              </a:solidFill>
            </a:endParaRPr>
          </a:p>
          <a:p>
            <a:pPr marL="0" lvl="0" indent="0" algn="l" rtl="0">
              <a:spcBef>
                <a:spcPts val="1600"/>
              </a:spcBef>
              <a:spcAft>
                <a:spcPts val="0"/>
              </a:spcAft>
              <a:buNone/>
            </a:pPr>
            <a:endParaRPr sz="1600">
              <a:solidFill>
                <a:schemeClr val="lt1"/>
              </a:solidFill>
            </a:endParaRPr>
          </a:p>
          <a:p>
            <a:pPr marL="457200" lvl="0" indent="0" algn="l" rtl="0">
              <a:spcBef>
                <a:spcPts val="1600"/>
              </a:spcBef>
              <a:spcAft>
                <a:spcPts val="1600"/>
              </a:spcAft>
              <a:buNone/>
            </a:pPr>
            <a:endParaRPr sz="1600"/>
          </a:p>
        </p:txBody>
      </p:sp>
      <p:sp>
        <p:nvSpPr>
          <p:cNvPr id="258" name="Google Shape;258;p37"/>
          <p:cNvSpPr txBox="1">
            <a:spLocks noGrp="1"/>
          </p:cNvSpPr>
          <p:nvPr>
            <p:ph type="body" idx="4294967295"/>
          </p:nvPr>
        </p:nvSpPr>
        <p:spPr>
          <a:xfrm>
            <a:off x="242350" y="2581025"/>
            <a:ext cx="8724600" cy="11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b="1">
                <a:solidFill>
                  <a:schemeClr val="lt1"/>
                </a:solidFill>
              </a:rPr>
              <a:t>Census Microdata API</a:t>
            </a:r>
            <a:endParaRPr sz="2100" b="1">
              <a:solidFill>
                <a:schemeClr val="lt1"/>
              </a:solidFill>
            </a:endParaRPr>
          </a:p>
          <a:p>
            <a:pPr marL="0" lvl="0" indent="0" algn="l" rtl="0">
              <a:spcBef>
                <a:spcPts val="1600"/>
              </a:spcBef>
              <a:spcAft>
                <a:spcPts val="0"/>
              </a:spcAft>
              <a:buNone/>
            </a:pPr>
            <a:r>
              <a:rPr lang="en" sz="2100">
                <a:solidFill>
                  <a:schemeClr val="lt1"/>
                </a:solidFill>
              </a:rPr>
              <a:t>https://www.census.gov/data/developers/data-sets/census-microdata-api.html</a:t>
            </a:r>
            <a:endParaRPr sz="2100">
              <a:solidFill>
                <a:schemeClr val="lt1"/>
              </a:solidFill>
            </a:endParaRPr>
          </a:p>
          <a:p>
            <a:pPr marL="0" lvl="0" indent="0" algn="l" rtl="0">
              <a:spcBef>
                <a:spcPts val="1600"/>
              </a:spcBef>
              <a:spcAft>
                <a:spcPts val="1600"/>
              </a:spcAft>
              <a:buNone/>
            </a:pPr>
            <a:endParaRPr sz="16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8"/>
          <p:cNvSpPr txBox="1">
            <a:spLocks noGrp="1"/>
          </p:cNvSpPr>
          <p:nvPr>
            <p:ph type="title"/>
          </p:nvPr>
        </p:nvSpPr>
        <p:spPr>
          <a:xfrm>
            <a:off x="311700" y="2370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References Cont.</a:t>
            </a:r>
            <a:endParaRPr sz="3000"/>
          </a:p>
        </p:txBody>
      </p:sp>
      <p:sp>
        <p:nvSpPr>
          <p:cNvPr id="264" name="Google Shape;264;p38"/>
          <p:cNvSpPr txBox="1">
            <a:spLocks noGrp="1"/>
          </p:cNvSpPr>
          <p:nvPr>
            <p:ph type="body" idx="4294967295"/>
          </p:nvPr>
        </p:nvSpPr>
        <p:spPr>
          <a:xfrm>
            <a:off x="424000" y="848000"/>
            <a:ext cx="8612400" cy="41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State Facts:</a:t>
            </a:r>
            <a:endParaRPr>
              <a:solidFill>
                <a:schemeClr val="lt1"/>
              </a:solidFill>
            </a:endParaRPr>
          </a:p>
          <a:p>
            <a:pPr marL="0" lvl="0" indent="0" algn="l" rtl="0">
              <a:lnSpc>
                <a:spcPct val="100000"/>
              </a:lnSpc>
              <a:spcBef>
                <a:spcPts val="1600"/>
              </a:spcBef>
              <a:spcAft>
                <a:spcPts val="0"/>
              </a:spcAft>
              <a:buNone/>
            </a:pPr>
            <a:r>
              <a:rPr lang="en" sz="1200">
                <a:solidFill>
                  <a:schemeClr val="lt1"/>
                </a:solidFill>
                <a:latin typeface="Oswald"/>
                <a:ea typeface="Oswald"/>
                <a:cs typeface="Oswald"/>
                <a:sym typeface="Oswald"/>
              </a:rPr>
              <a:t>Massachusetts Health Connector: </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3">
                  <a:extLst>
                    <a:ext uri="{A12FA001-AC4F-418D-AE19-62706E023703}">
                      <ahyp:hlinkClr xmlns:ahyp="http://schemas.microsoft.com/office/drawing/2018/hyperlinkcolor" val="tx"/>
                    </a:ext>
                  </a:extLst>
                </a:hlinkClick>
              </a:rPr>
              <a:t>https://www.mahealthconnector.org/about/policy-center/rules-regulations/massachusetts-individual-mandate</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Minnesota Department of Heath: </a:t>
            </a:r>
            <a:r>
              <a:rPr lang="en" sz="1200" u="sng">
                <a:solidFill>
                  <a:schemeClr val="lt1"/>
                </a:solidFill>
                <a:latin typeface="Oswald"/>
                <a:ea typeface="Oswald"/>
                <a:cs typeface="Oswald"/>
                <a:sym typeface="Oswald"/>
                <a:hlinkClick r:id="rId4">
                  <a:extLst>
                    <a:ext uri="{A12FA001-AC4F-418D-AE19-62706E023703}">
                      <ahyp:hlinkClr xmlns:ahyp="http://schemas.microsoft.com/office/drawing/2018/hyperlinkcolor" val="tx"/>
                    </a:ext>
                  </a:extLst>
                </a:hlinkClick>
              </a:rPr>
              <a:t>https://www.health.state.mn.us/diseases/cardiovascular/data/heartdisease.html#:~:text=In%202023%2C%204%25%20of%20adults,in%20the%20state%20behind%20cancer</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Minnesota Reuters Article: </a:t>
            </a:r>
            <a:r>
              <a:rPr lang="en" sz="1200" u="sng">
                <a:solidFill>
                  <a:schemeClr val="lt1"/>
                </a:solidFill>
                <a:latin typeface="Oswald"/>
                <a:ea typeface="Oswald"/>
                <a:cs typeface="Oswald"/>
                <a:sym typeface="Oswald"/>
                <a:hlinkClick r:id="rId5">
                  <a:extLst>
                    <a:ext uri="{A12FA001-AC4F-418D-AE19-62706E023703}">
                      <ahyp:hlinkClr xmlns:ahyp="http://schemas.microsoft.com/office/drawing/2018/hyperlinkcolor" val="tx"/>
                    </a:ext>
                  </a:extLst>
                </a:hlinkClick>
              </a:rPr>
              <a:t>https://www.reuters.com/article/business/healthcare-pharmaceuticals/minnesotans-are-kinder-to-their-hearts-study-idUSTRE71975R/</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Office of Hawaiian Affairs: </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6">
                  <a:extLst>
                    <a:ext uri="{A12FA001-AC4F-418D-AE19-62706E023703}">
                      <ahyp:hlinkClr xmlns:ahyp="http://schemas.microsoft.com/office/drawing/2018/hyperlinkcolor" val="tx"/>
                    </a:ext>
                  </a:extLst>
                </a:hlinkClick>
              </a:rPr>
              <a:t>https://www.oha.org/our-focus/</a:t>
            </a:r>
            <a:r>
              <a:rPr lang="en" sz="1200">
                <a:solidFill>
                  <a:schemeClr val="lt1"/>
                </a:solidFill>
                <a:latin typeface="Oswald"/>
                <a:ea typeface="Oswald"/>
                <a:cs typeface="Oswald"/>
                <a:sym typeface="Oswald"/>
              </a:rPr>
              <a:t> </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Trust for Americans Heath: </a:t>
            </a:r>
            <a:r>
              <a:rPr lang="en" sz="1200" u="sng">
                <a:solidFill>
                  <a:schemeClr val="lt1"/>
                </a:solidFill>
                <a:latin typeface="Oswald"/>
                <a:ea typeface="Oswald"/>
                <a:cs typeface="Oswald"/>
                <a:sym typeface="Oswald"/>
                <a:hlinkClick r:id="rId7">
                  <a:extLst>
                    <a:ext uri="{A12FA001-AC4F-418D-AE19-62706E023703}">
                      <ahyp:hlinkClr xmlns:ahyp="http://schemas.microsoft.com/office/drawing/2018/hyperlinkcolor" val="tx"/>
                    </a:ext>
                  </a:extLst>
                </a:hlinkClick>
              </a:rPr>
              <a:t>https://www.tfah.org/report-details/state-of-obesity-2023/#:~:text=West%20Virginia%20(41%25)%2C%20Louisiana,the%20lowest%20adult%20obesity%20rates</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Forbes Advisor: </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8">
                  <a:extLst>
                    <a:ext uri="{A12FA001-AC4F-418D-AE19-62706E023703}">
                      <ahyp:hlinkClr xmlns:ahyp="http://schemas.microsoft.com/office/drawing/2018/hyperlinkcolor" val="tx"/>
                    </a:ext>
                  </a:extLst>
                </a:hlinkClick>
              </a:rPr>
              <a:t>https://www.forbes.com/advisor/life-insurance/states-ranked-least-healthy-populations/</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New Mexico’s Health Indicator Data: </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9">
                  <a:extLst>
                    <a:ext uri="{A12FA001-AC4F-418D-AE19-62706E023703}">
                      <ahyp:hlinkClr xmlns:ahyp="http://schemas.microsoft.com/office/drawing/2018/hyperlinkcolor" val="tx"/>
                    </a:ext>
                  </a:extLst>
                </a:hlinkClick>
              </a:rPr>
              <a:t>https://ibis.doh.nm.gov/topic/healthstatus/InjuryViolence.html</a:t>
            </a:r>
            <a:r>
              <a:rPr lang="en" sz="1200">
                <a:solidFill>
                  <a:schemeClr val="lt1"/>
                </a:solidFill>
                <a:latin typeface="Oswald"/>
                <a:ea typeface="Oswald"/>
                <a:cs typeface="Oswald"/>
                <a:sym typeface="Oswald"/>
              </a:rPr>
              <a:t> </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Louisiana Budget Project Census Data:</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10">
                  <a:extLst>
                    <a:ext uri="{A12FA001-AC4F-418D-AE19-62706E023703}">
                      <ahyp:hlinkClr xmlns:ahyp="http://schemas.microsoft.com/office/drawing/2018/hyperlinkcolor" val="tx"/>
                    </a:ext>
                  </a:extLst>
                </a:hlinkClick>
              </a:rPr>
              <a:t>https://www.labudget.org/wp-content/uploads/2023/11/Census-2022-2023.pdf</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endParaRPr sz="1200">
              <a:solidFill>
                <a:srgbClr val="000000"/>
              </a:solidFill>
              <a:latin typeface="Oswald"/>
              <a:ea typeface="Oswald"/>
              <a:cs typeface="Oswald"/>
              <a:sym typeface="Oswald"/>
            </a:endParaRPr>
          </a:p>
          <a:p>
            <a:pPr marL="0" lvl="0" indent="0" algn="l" rtl="0">
              <a:lnSpc>
                <a:spcPct val="100000"/>
              </a:lnSpc>
              <a:spcBef>
                <a:spcPts val="0"/>
              </a:spcBef>
              <a:spcAft>
                <a:spcPts val="0"/>
              </a:spcAft>
              <a:buNone/>
            </a:pPr>
            <a:endParaRPr sz="1200">
              <a:solidFill>
                <a:srgbClr val="000000"/>
              </a:solidFill>
              <a:latin typeface="Oswald"/>
              <a:ea typeface="Oswald"/>
              <a:cs typeface="Oswald"/>
              <a:sym typeface="Oswald"/>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100">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spcBef>
                <a:spcPts val="0"/>
              </a:spcBef>
              <a:spcAft>
                <a:spcPts val="0"/>
              </a:spcAft>
              <a:buNone/>
            </a:pPr>
            <a:endParaRPr>
              <a:solidFill>
                <a:schemeClr val="lt1"/>
              </a:solidFill>
            </a:endParaRPr>
          </a:p>
          <a:p>
            <a:pPr marL="0" lvl="0" indent="0" algn="l" rtl="0">
              <a:spcBef>
                <a:spcPts val="1600"/>
              </a:spcBef>
              <a:spcAft>
                <a:spcPts val="0"/>
              </a:spcAft>
              <a:buNone/>
            </a:pPr>
            <a:endParaRPr sz="2000">
              <a:solidFill>
                <a:schemeClr val="lt1"/>
              </a:solidFill>
            </a:endParaRPr>
          </a:p>
          <a:p>
            <a:pPr marL="0" lvl="0" indent="0" algn="l" rtl="0">
              <a:spcBef>
                <a:spcPts val="1600"/>
              </a:spcBef>
              <a:spcAft>
                <a:spcPts val="0"/>
              </a:spcAft>
              <a:buNone/>
            </a:pPr>
            <a:endParaRPr sz="1600">
              <a:solidFill>
                <a:schemeClr val="lt1"/>
              </a:solidFill>
            </a:endParaRPr>
          </a:p>
          <a:p>
            <a:pPr marL="457200" lvl="0" indent="0" algn="l" rtl="0">
              <a:spcBef>
                <a:spcPts val="1600"/>
              </a:spcBef>
              <a:spcAft>
                <a:spcPts val="1600"/>
              </a:spcAft>
              <a:buNone/>
            </a:pPr>
            <a:endParaRPr sz="16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9"/>
          <p:cNvSpPr txBox="1">
            <a:spLocks noGrp="1"/>
          </p:cNvSpPr>
          <p:nvPr>
            <p:ph type="title"/>
          </p:nvPr>
        </p:nvSpPr>
        <p:spPr>
          <a:xfrm>
            <a:off x="311700" y="2370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References Cont.</a:t>
            </a:r>
            <a:endParaRPr sz="3000"/>
          </a:p>
        </p:txBody>
      </p:sp>
      <p:sp>
        <p:nvSpPr>
          <p:cNvPr id="270" name="Google Shape;270;p39"/>
          <p:cNvSpPr txBox="1">
            <a:spLocks noGrp="1"/>
          </p:cNvSpPr>
          <p:nvPr>
            <p:ph type="body" idx="4294967295"/>
          </p:nvPr>
        </p:nvSpPr>
        <p:spPr>
          <a:xfrm>
            <a:off x="424000" y="848000"/>
            <a:ext cx="8612400" cy="41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State Images:</a:t>
            </a:r>
            <a:endParaRPr>
              <a:solidFill>
                <a:schemeClr val="lt1"/>
              </a:solidFill>
            </a:endParaRPr>
          </a:p>
          <a:p>
            <a:pPr marL="0" lvl="0" indent="0" algn="l" rtl="0">
              <a:lnSpc>
                <a:spcPct val="100000"/>
              </a:lnSpc>
              <a:spcBef>
                <a:spcPts val="1600"/>
              </a:spcBef>
              <a:spcAft>
                <a:spcPts val="0"/>
              </a:spcAft>
              <a:buNone/>
            </a:pPr>
            <a:r>
              <a:rPr lang="en" sz="1200">
                <a:solidFill>
                  <a:schemeClr val="lt1"/>
                </a:solidFill>
                <a:latin typeface="Oswald"/>
                <a:ea typeface="Oswald"/>
                <a:cs typeface="Oswald"/>
                <a:sym typeface="Oswald"/>
              </a:rPr>
              <a:t>Massachusetts:</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3">
                  <a:extLst>
                    <a:ext uri="{A12FA001-AC4F-418D-AE19-62706E023703}">
                      <ahyp:hlinkClr xmlns:ahyp="http://schemas.microsoft.com/office/drawing/2018/hyperlinkcolor" val="tx"/>
                    </a:ext>
                  </a:extLst>
                </a:hlinkClick>
              </a:rPr>
              <a:t>https://www.travelandleisure.com/travel-guide/boston</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Minnesota: </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4">
                  <a:extLst>
                    <a:ext uri="{A12FA001-AC4F-418D-AE19-62706E023703}">
                      <ahyp:hlinkClr xmlns:ahyp="http://schemas.microsoft.com/office/drawing/2018/hyperlinkcolor" val="tx"/>
                    </a:ext>
                  </a:extLst>
                </a:hlinkClick>
              </a:rPr>
              <a:t>https://www.cntraveler.com/story/what-to-do-in-minneapolis</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Hawaii:</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5">
                  <a:extLst>
                    <a:ext uri="{A12FA001-AC4F-418D-AE19-62706E023703}">
                      <ahyp:hlinkClr xmlns:ahyp="http://schemas.microsoft.com/office/drawing/2018/hyperlinkcolor" val="tx"/>
                    </a:ext>
                  </a:extLst>
                </a:hlinkClick>
              </a:rPr>
              <a:t>https://www.gohawaii.com/trip-planning</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Utah: </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6">
                  <a:extLst>
                    <a:ext uri="{A12FA001-AC4F-418D-AE19-62706E023703}">
                      <ahyp:hlinkClr xmlns:ahyp="http://schemas.microsoft.com/office/drawing/2018/hyperlinkcolor" val="tx"/>
                    </a:ext>
                  </a:extLst>
                </a:hlinkClick>
              </a:rPr>
              <a:t>https://www.travelandleisure.com/trip-ideas/best-places-to-visit-in-utah</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Mississippi: </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7">
                  <a:extLst>
                    <a:ext uri="{A12FA001-AC4F-418D-AE19-62706E023703}">
                      <ahyp:hlinkClr xmlns:ahyp="http://schemas.microsoft.com/office/drawing/2018/hyperlinkcolor" val="tx"/>
                    </a:ext>
                  </a:extLst>
                </a:hlinkClick>
              </a:rPr>
              <a:t>https://www.architecturaldigest.com/story/why-i-moved-to-jackson-mississippi</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West Virginia: </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8">
                  <a:extLst>
                    <a:ext uri="{A12FA001-AC4F-418D-AE19-62706E023703}">
                      <ahyp:hlinkClr xmlns:ahyp="http://schemas.microsoft.com/office/drawing/2018/hyperlinkcolor" val="tx"/>
                    </a:ext>
                  </a:extLst>
                </a:hlinkClick>
              </a:rPr>
              <a:t>https://www.britannica.com/place/West-Virginia</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New Mexico: </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9">
                  <a:extLst>
                    <a:ext uri="{A12FA001-AC4F-418D-AE19-62706E023703}">
                      <ahyp:hlinkClr xmlns:ahyp="http://schemas.microsoft.com/office/drawing/2018/hyperlinkcolor" val="tx"/>
                    </a:ext>
                  </a:extLst>
                </a:hlinkClick>
              </a:rPr>
              <a:t>https://blog.goodsam.com/10-reasons-to-visit-new-mexico/</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a:solidFill>
                  <a:schemeClr val="lt1"/>
                </a:solidFill>
                <a:latin typeface="Oswald"/>
                <a:ea typeface="Oswald"/>
                <a:cs typeface="Oswald"/>
                <a:sym typeface="Oswald"/>
              </a:rPr>
              <a:t>Louisiana:</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r>
              <a:rPr lang="en" sz="1200" u="sng">
                <a:solidFill>
                  <a:schemeClr val="lt1"/>
                </a:solidFill>
                <a:latin typeface="Oswald"/>
                <a:ea typeface="Oswald"/>
                <a:cs typeface="Oswald"/>
                <a:sym typeface="Oswald"/>
                <a:hlinkClick r:id="rId10">
                  <a:extLst>
                    <a:ext uri="{A12FA001-AC4F-418D-AE19-62706E023703}">
                      <ahyp:hlinkClr xmlns:ahyp="http://schemas.microsoft.com/office/drawing/2018/hyperlinkcolor" val="tx"/>
                    </a:ext>
                  </a:extLst>
                </a:hlinkClick>
              </a:rPr>
              <a:t>https://www.britannica.com/place/Louisiana-state</a:t>
            </a:r>
            <a:endParaRPr sz="1200">
              <a:solidFill>
                <a:schemeClr val="lt1"/>
              </a:solidFill>
              <a:latin typeface="Oswald"/>
              <a:ea typeface="Oswald"/>
              <a:cs typeface="Oswald"/>
              <a:sym typeface="Oswald"/>
            </a:endParaRPr>
          </a:p>
          <a:p>
            <a:pPr marL="0" lvl="0" indent="0" algn="l" rtl="0">
              <a:lnSpc>
                <a:spcPct val="100000"/>
              </a:lnSpc>
              <a:spcBef>
                <a:spcPts val="0"/>
              </a:spcBef>
              <a:spcAft>
                <a:spcPts val="0"/>
              </a:spcAft>
              <a:buNone/>
            </a:pPr>
            <a:endParaRPr sz="1200">
              <a:solidFill>
                <a:srgbClr val="000000"/>
              </a:solidFill>
              <a:latin typeface="Oswald"/>
              <a:ea typeface="Oswald"/>
              <a:cs typeface="Oswald"/>
              <a:sym typeface="Oswald"/>
            </a:endParaRPr>
          </a:p>
          <a:p>
            <a:pPr marL="0" lvl="0" indent="0" algn="l" rtl="0">
              <a:lnSpc>
                <a:spcPct val="100000"/>
              </a:lnSpc>
              <a:spcBef>
                <a:spcPts val="0"/>
              </a:spcBef>
              <a:spcAft>
                <a:spcPts val="0"/>
              </a:spcAft>
              <a:buNone/>
            </a:pPr>
            <a:endParaRPr sz="1200">
              <a:solidFill>
                <a:srgbClr val="000000"/>
              </a:solidFill>
              <a:latin typeface="Oswald"/>
              <a:ea typeface="Oswald"/>
              <a:cs typeface="Oswald"/>
              <a:sym typeface="Oswald"/>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100">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lnSpc>
                <a:spcPct val="100000"/>
              </a:lnSpc>
              <a:spcBef>
                <a:spcPts val="0"/>
              </a:spcBef>
              <a:spcAft>
                <a:spcPts val="0"/>
              </a:spcAft>
              <a:buNone/>
            </a:pPr>
            <a:endParaRPr sz="1100">
              <a:solidFill>
                <a:srgbClr val="000000"/>
              </a:solidFill>
              <a:latin typeface="Arial"/>
              <a:ea typeface="Arial"/>
              <a:cs typeface="Arial"/>
              <a:sym typeface="Arial"/>
            </a:endParaRPr>
          </a:p>
          <a:p>
            <a:pPr marL="0" lvl="0" indent="0" algn="l" rtl="0">
              <a:spcBef>
                <a:spcPts val="0"/>
              </a:spcBef>
              <a:spcAft>
                <a:spcPts val="0"/>
              </a:spcAft>
              <a:buNone/>
            </a:pPr>
            <a:endParaRPr>
              <a:solidFill>
                <a:schemeClr val="lt1"/>
              </a:solidFill>
            </a:endParaRPr>
          </a:p>
          <a:p>
            <a:pPr marL="0" lvl="0" indent="0" algn="l" rtl="0">
              <a:spcBef>
                <a:spcPts val="1600"/>
              </a:spcBef>
              <a:spcAft>
                <a:spcPts val="0"/>
              </a:spcAft>
              <a:buNone/>
            </a:pPr>
            <a:endParaRPr sz="2000">
              <a:solidFill>
                <a:schemeClr val="lt1"/>
              </a:solidFill>
            </a:endParaRPr>
          </a:p>
          <a:p>
            <a:pPr marL="0" lvl="0" indent="0" algn="l" rtl="0">
              <a:spcBef>
                <a:spcPts val="1600"/>
              </a:spcBef>
              <a:spcAft>
                <a:spcPts val="0"/>
              </a:spcAft>
              <a:buNone/>
            </a:pPr>
            <a:endParaRPr sz="1600">
              <a:solidFill>
                <a:schemeClr val="lt1"/>
              </a:solidFill>
            </a:endParaRPr>
          </a:p>
          <a:p>
            <a:pPr marL="457200" lvl="0" indent="0" algn="l" rtl="0">
              <a:spcBef>
                <a:spcPts val="1600"/>
              </a:spcBef>
              <a:spcAft>
                <a:spcPts val="1600"/>
              </a:spcAft>
              <a:buNone/>
            </a:pP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311700" y="3688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Database Overview</a:t>
            </a:r>
            <a:endParaRPr/>
          </a:p>
        </p:txBody>
      </p:sp>
      <p:grpSp>
        <p:nvGrpSpPr>
          <p:cNvPr id="74" name="Google Shape;74;p15"/>
          <p:cNvGrpSpPr/>
          <p:nvPr/>
        </p:nvGrpSpPr>
        <p:grpSpPr>
          <a:xfrm>
            <a:off x="424825" y="1177750"/>
            <a:ext cx="8294425" cy="1694616"/>
            <a:chOff x="424813" y="1177874"/>
            <a:chExt cx="8294425" cy="849900"/>
          </a:xfrm>
        </p:grpSpPr>
        <p:sp>
          <p:nvSpPr>
            <p:cNvPr id="75" name="Google Shape;75;p15"/>
            <p:cNvSpPr/>
            <p:nvPr/>
          </p:nvSpPr>
          <p:spPr>
            <a:xfrm>
              <a:off x="2597438" y="1177874"/>
              <a:ext cx="6121800" cy="84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424813" y="1177874"/>
              <a:ext cx="2784600" cy="849900"/>
            </a:xfrm>
            <a:prstGeom prst="homePlate">
              <a:avLst>
                <a:gd name="adj" fmla="val 2671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5"/>
          <p:cNvSpPr txBox="1">
            <a:spLocks noGrp="1"/>
          </p:cNvSpPr>
          <p:nvPr>
            <p:ph type="body" idx="4294967295"/>
          </p:nvPr>
        </p:nvSpPr>
        <p:spPr>
          <a:xfrm>
            <a:off x="539675" y="1178261"/>
            <a:ext cx="2422500" cy="1694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County Health Rankings &amp; Roadmaps</a:t>
            </a:r>
            <a:endParaRPr>
              <a:solidFill>
                <a:schemeClr val="lt1"/>
              </a:solidFill>
            </a:endParaRPr>
          </a:p>
        </p:txBody>
      </p:sp>
      <p:sp>
        <p:nvSpPr>
          <p:cNvPr id="78" name="Google Shape;78;p15"/>
          <p:cNvSpPr txBox="1">
            <a:spLocks noGrp="1"/>
          </p:cNvSpPr>
          <p:nvPr>
            <p:ph type="body" idx="4294967295"/>
          </p:nvPr>
        </p:nvSpPr>
        <p:spPr>
          <a:xfrm>
            <a:off x="3198775" y="1178175"/>
            <a:ext cx="5520300" cy="169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4D4D4D"/>
                </a:solidFill>
                <a:highlight>
                  <a:srgbClr val="FFFFFF"/>
                </a:highlight>
              </a:rPr>
              <a:t>County Health Rankings &amp; Roadmaps (CHR&amp;R), a program of the University of Wisconsin Population Health Institute, draws attention to why there are differences in health within and across communities. The 2024 Annual Data Release was used for this analysis</a:t>
            </a:r>
            <a:endParaRPr sz="2300">
              <a:solidFill>
                <a:schemeClr val="lt1"/>
              </a:solidFill>
            </a:endParaRPr>
          </a:p>
        </p:txBody>
      </p:sp>
      <p:grpSp>
        <p:nvGrpSpPr>
          <p:cNvPr id="79" name="Google Shape;79;p15"/>
          <p:cNvGrpSpPr/>
          <p:nvPr/>
        </p:nvGrpSpPr>
        <p:grpSpPr>
          <a:xfrm>
            <a:off x="424825" y="2970275"/>
            <a:ext cx="8294374" cy="1686542"/>
            <a:chOff x="424812" y="2075688"/>
            <a:chExt cx="8294374" cy="849900"/>
          </a:xfrm>
        </p:grpSpPr>
        <p:sp>
          <p:nvSpPr>
            <p:cNvPr id="80" name="Google Shape;80;p15"/>
            <p:cNvSpPr/>
            <p:nvPr/>
          </p:nvSpPr>
          <p:spPr>
            <a:xfrm>
              <a:off x="2447086" y="2075688"/>
              <a:ext cx="6272100" cy="84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424812" y="2075688"/>
              <a:ext cx="2773800" cy="849900"/>
            </a:xfrm>
            <a:prstGeom prst="homePlate">
              <a:avLst>
                <a:gd name="adj" fmla="val 2671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15"/>
          <p:cNvSpPr txBox="1">
            <a:spLocks noGrp="1"/>
          </p:cNvSpPr>
          <p:nvPr>
            <p:ph type="body" idx="4294967295"/>
          </p:nvPr>
        </p:nvSpPr>
        <p:spPr>
          <a:xfrm>
            <a:off x="539675" y="2970440"/>
            <a:ext cx="2422500" cy="1686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Census API</a:t>
            </a:r>
            <a:endParaRPr>
              <a:solidFill>
                <a:schemeClr val="lt1"/>
              </a:solidFill>
            </a:endParaRPr>
          </a:p>
        </p:txBody>
      </p:sp>
      <p:sp>
        <p:nvSpPr>
          <p:cNvPr id="83" name="Google Shape;83;p15"/>
          <p:cNvSpPr txBox="1">
            <a:spLocks noGrp="1"/>
          </p:cNvSpPr>
          <p:nvPr>
            <p:ph type="body" idx="4294967295"/>
          </p:nvPr>
        </p:nvSpPr>
        <p:spPr>
          <a:xfrm>
            <a:off x="3198775" y="2970275"/>
            <a:ext cx="5520300" cy="1942500"/>
          </a:xfrm>
          <a:prstGeom prst="rect">
            <a:avLst/>
          </a:prstGeom>
        </p:spPr>
        <p:txBody>
          <a:bodyPr spcFirstLastPara="1" wrap="square" lIns="91425" tIns="91425" rIns="91425" bIns="91425" anchor="ctr" anchorCtr="0">
            <a:noAutofit/>
          </a:bodyPr>
          <a:lstStyle/>
          <a:p>
            <a:pPr marL="0" lvl="0" indent="0" algn="l" rtl="0">
              <a:spcBef>
                <a:spcPts val="1200"/>
              </a:spcBef>
              <a:spcAft>
                <a:spcPts val="0"/>
              </a:spcAft>
              <a:buNone/>
            </a:pPr>
            <a:r>
              <a:rPr lang="en" sz="1700">
                <a:solidFill>
                  <a:schemeClr val="lt1"/>
                </a:solidFill>
              </a:rPr>
              <a:t>The American Community Survey (ACS) is an ongoing survey conducted by the U.S. Census Bureau that collects detailed demographic, social, economic, and housing data from a sample of households, providing vital information for policy-making and community planning.</a:t>
            </a:r>
            <a:endParaRPr sz="1700">
              <a:solidFill>
                <a:schemeClr val="lt1"/>
              </a:solidFill>
            </a:endParaRPr>
          </a:p>
          <a:p>
            <a:pPr marL="457200" lvl="0" indent="-342900" algn="l" rtl="0">
              <a:spcBef>
                <a:spcPts val="1200"/>
              </a:spcBef>
              <a:spcAft>
                <a:spcPts val="0"/>
              </a:spcAft>
              <a:buClr>
                <a:schemeClr val="lt1"/>
              </a:buClr>
              <a:buSzPts val="1800"/>
              <a:buChar char="●"/>
            </a:pP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Steps of Data Preparation</a:t>
            </a:r>
            <a:endParaRPr/>
          </a:p>
        </p:txBody>
      </p:sp>
      <p:sp>
        <p:nvSpPr>
          <p:cNvPr id="89" name="Google Shape;89;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The bulk of data came from an .xlsx file with additional data coming from census shapefile data and the U.S. Census API. </a:t>
            </a:r>
            <a:endParaRPr/>
          </a:p>
          <a:p>
            <a:pPr marL="457200" lvl="0" indent="-342900" algn="l" rtl="0">
              <a:spcBef>
                <a:spcPts val="0"/>
              </a:spcBef>
              <a:spcAft>
                <a:spcPts val="0"/>
              </a:spcAft>
              <a:buSzPts val="1800"/>
              <a:buChar char="-"/>
            </a:pPr>
            <a:r>
              <a:rPr lang="en"/>
              <a:t>Data was split into state and county level DataFrames</a:t>
            </a:r>
            <a:endParaRPr/>
          </a:p>
          <a:p>
            <a:pPr marL="457200" lvl="0" indent="-342900" algn="l" rtl="0">
              <a:spcBef>
                <a:spcPts val="0"/>
              </a:spcBef>
              <a:spcAft>
                <a:spcPts val="0"/>
              </a:spcAft>
              <a:buSzPts val="1800"/>
              <a:buChar char="-"/>
            </a:pPr>
            <a:r>
              <a:rPr lang="en"/>
              <a:t>Data was analyzed for missing data at the state and county level</a:t>
            </a:r>
            <a:endParaRPr/>
          </a:p>
          <a:p>
            <a:pPr marL="457200" lvl="0" indent="-342900" algn="l" rtl="0">
              <a:spcBef>
                <a:spcPts val="0"/>
              </a:spcBef>
              <a:spcAft>
                <a:spcPts val="0"/>
              </a:spcAft>
              <a:buSzPts val="1800"/>
              <a:buChar char="-"/>
            </a:pPr>
            <a:r>
              <a:rPr lang="en"/>
              <a:t>Shape files were modified for finding the geographic center of each state</a:t>
            </a:r>
            <a:endParaRPr/>
          </a:p>
          <a:p>
            <a:pPr marL="457200" lvl="0" indent="-342900" algn="l" rtl="0">
              <a:spcBef>
                <a:spcPts val="0"/>
              </a:spcBef>
              <a:spcAft>
                <a:spcPts val="0"/>
              </a:spcAft>
              <a:buSzPts val="1800"/>
              <a:buChar char="-"/>
            </a:pPr>
            <a:r>
              <a:rPr lang="en"/>
              <a:t>Columns were reorganized and renamed</a:t>
            </a:r>
            <a:endParaRPr/>
          </a:p>
          <a:p>
            <a:pPr marL="457200" lvl="0" indent="-342900" algn="l" rtl="0">
              <a:spcBef>
                <a:spcPts val="0"/>
              </a:spcBef>
              <a:spcAft>
                <a:spcPts val="0"/>
              </a:spcAft>
              <a:buSzPts val="1800"/>
              <a:buChar char="-"/>
            </a:pPr>
            <a:r>
              <a:rPr lang="en"/>
              <a:t>Finalized files were written to the processed data folder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Cleaning</a:t>
            </a:r>
            <a:endParaRPr/>
          </a:p>
        </p:txBody>
      </p:sp>
      <p:pic>
        <p:nvPicPr>
          <p:cNvPr id="95" name="Google Shape;95;p17"/>
          <p:cNvPicPr preferRelativeResize="0"/>
          <p:nvPr/>
        </p:nvPicPr>
        <p:blipFill>
          <a:blip r:embed="rId3">
            <a:alphaModFix/>
          </a:blip>
          <a:stretch>
            <a:fillRect/>
          </a:stretch>
        </p:blipFill>
        <p:spPr>
          <a:xfrm>
            <a:off x="152400" y="1511025"/>
            <a:ext cx="8839201" cy="3183512"/>
          </a:xfrm>
          <a:prstGeom prst="rect">
            <a:avLst/>
          </a:prstGeom>
          <a:noFill/>
          <a:ln>
            <a:noFill/>
          </a:ln>
        </p:spPr>
      </p:pic>
      <p:sp>
        <p:nvSpPr>
          <p:cNvPr id="96" name="Google Shape;96;p17"/>
          <p:cNvSpPr txBox="1"/>
          <p:nvPr/>
        </p:nvSpPr>
        <p:spPr>
          <a:xfrm>
            <a:off x="363150" y="1059825"/>
            <a:ext cx="4580400" cy="311400"/>
          </a:xfrm>
          <a:prstGeom prst="rect">
            <a:avLst/>
          </a:prstGeom>
          <a:noFill/>
          <a:ln>
            <a:noFill/>
          </a:ln>
        </p:spPr>
        <p:txBody>
          <a:bodyPr spcFirstLastPara="1" wrap="square" lIns="91425" tIns="91425" rIns="91425" bIns="91425" anchor="t" anchorCtr="0">
            <a:normAutofit fontScale="55000" lnSpcReduction="20000"/>
          </a:bodyPr>
          <a:lstStyle/>
          <a:p>
            <a:pPr marL="0" lvl="0" indent="0" algn="l" rtl="0">
              <a:spcBef>
                <a:spcPts val="0"/>
              </a:spcBef>
              <a:spcAft>
                <a:spcPts val="0"/>
              </a:spcAft>
              <a:buNone/>
            </a:pPr>
            <a:r>
              <a:rPr lang="en" sz="1800">
                <a:solidFill>
                  <a:schemeClr val="accent3"/>
                </a:solidFill>
                <a:latin typeface="Average"/>
                <a:ea typeface="Average"/>
                <a:cs typeface="Average"/>
                <a:sym typeface="Average"/>
              </a:rPr>
              <a:t>How can we turn this into something we can use?</a:t>
            </a:r>
            <a:endParaRPr sz="1800">
              <a:solidFill>
                <a:schemeClr val="accent3"/>
              </a:solidFill>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Issue One: Naming Conventions</a:t>
            </a:r>
            <a:endParaRPr/>
          </a:p>
        </p:txBody>
      </p:sp>
      <p:sp>
        <p:nvSpPr>
          <p:cNvPr id="102" name="Google Shape;102;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
              <a:t>The .xlsx document had multiple levels of heading.</a:t>
            </a:r>
            <a:endParaRPr/>
          </a:p>
          <a:p>
            <a:pPr marL="457200" lvl="0" indent="-342900" algn="l" rtl="0">
              <a:lnSpc>
                <a:spcPct val="150000"/>
              </a:lnSpc>
              <a:spcBef>
                <a:spcPts val="0"/>
              </a:spcBef>
              <a:spcAft>
                <a:spcPts val="0"/>
              </a:spcAft>
              <a:buSzPts val="1800"/>
              <a:buChar char="●"/>
            </a:pPr>
            <a:endParaRPr/>
          </a:p>
        </p:txBody>
      </p:sp>
      <p:pic>
        <p:nvPicPr>
          <p:cNvPr id="103" name="Google Shape;103;p18"/>
          <p:cNvPicPr preferRelativeResize="0"/>
          <p:nvPr/>
        </p:nvPicPr>
        <p:blipFill>
          <a:blip r:embed="rId3">
            <a:alphaModFix/>
          </a:blip>
          <a:stretch>
            <a:fillRect/>
          </a:stretch>
        </p:blipFill>
        <p:spPr>
          <a:xfrm>
            <a:off x="808275" y="1733477"/>
            <a:ext cx="7270126" cy="23705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Issue One: Naming Conventions</a:t>
            </a:r>
            <a:endParaRPr/>
          </a:p>
        </p:txBody>
      </p:sp>
      <p:sp>
        <p:nvSpPr>
          <p:cNvPr id="109" name="Google Shape;109;p19"/>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function</a:t>
            </a:r>
            <a:endParaRPr/>
          </a:p>
          <a:p>
            <a:pPr marL="0" lvl="0" indent="0" algn="l" rtl="0">
              <a:spcBef>
                <a:spcPts val="1600"/>
              </a:spcBef>
              <a:spcAft>
                <a:spcPts val="1600"/>
              </a:spcAft>
              <a:buNone/>
            </a:pPr>
            <a:endParaRPr/>
          </a:p>
        </p:txBody>
      </p:sp>
      <p:sp>
        <p:nvSpPr>
          <p:cNvPr id="110" name="Google Shape;110;p19"/>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The results</a:t>
            </a:r>
            <a:endParaRPr/>
          </a:p>
        </p:txBody>
      </p:sp>
      <p:pic>
        <p:nvPicPr>
          <p:cNvPr id="111" name="Google Shape;111;p19"/>
          <p:cNvPicPr preferRelativeResize="0"/>
          <p:nvPr/>
        </p:nvPicPr>
        <p:blipFill>
          <a:blip r:embed="rId3">
            <a:alphaModFix/>
          </a:blip>
          <a:stretch>
            <a:fillRect/>
          </a:stretch>
        </p:blipFill>
        <p:spPr>
          <a:xfrm>
            <a:off x="67125" y="1860251"/>
            <a:ext cx="4419775" cy="2307805"/>
          </a:xfrm>
          <a:prstGeom prst="rect">
            <a:avLst/>
          </a:prstGeom>
          <a:noFill/>
          <a:ln>
            <a:noFill/>
          </a:ln>
        </p:spPr>
      </p:pic>
      <p:pic>
        <p:nvPicPr>
          <p:cNvPr id="112" name="Google Shape;112;p19"/>
          <p:cNvPicPr preferRelativeResize="0"/>
          <p:nvPr/>
        </p:nvPicPr>
        <p:blipFill>
          <a:blip r:embed="rId4">
            <a:alphaModFix/>
          </a:blip>
          <a:stretch>
            <a:fillRect/>
          </a:stretch>
        </p:blipFill>
        <p:spPr>
          <a:xfrm>
            <a:off x="4912612" y="1826776"/>
            <a:ext cx="3839474" cy="2067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Issue Two: Missing Values</a:t>
            </a:r>
            <a:endParaRPr/>
          </a:p>
        </p:txBody>
      </p:sp>
      <p:sp>
        <p:nvSpPr>
          <p:cNvPr id="118" name="Google Shape;118;p2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County Level </a:t>
            </a:r>
            <a:endParaRPr/>
          </a:p>
        </p:txBody>
      </p:sp>
      <p:sp>
        <p:nvSpPr>
          <p:cNvPr id="119" name="Google Shape;119;p20"/>
          <p:cNvSpPr txBox="1">
            <a:spLocks noGrp="1"/>
          </p:cNvSpPr>
          <p:nvPr>
            <p:ph type="body" idx="2"/>
          </p:nvPr>
        </p:nvSpPr>
        <p:spPr>
          <a:xfrm>
            <a:off x="4876875"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State Level</a:t>
            </a:r>
            <a:endParaRPr/>
          </a:p>
        </p:txBody>
      </p:sp>
      <p:pic>
        <p:nvPicPr>
          <p:cNvPr id="120" name="Google Shape;120;p20"/>
          <p:cNvPicPr preferRelativeResize="0"/>
          <p:nvPr/>
        </p:nvPicPr>
        <p:blipFill>
          <a:blip r:embed="rId3">
            <a:alphaModFix/>
          </a:blip>
          <a:stretch>
            <a:fillRect/>
          </a:stretch>
        </p:blipFill>
        <p:spPr>
          <a:xfrm>
            <a:off x="393200" y="1497200"/>
            <a:ext cx="3757175" cy="3012775"/>
          </a:xfrm>
          <a:prstGeom prst="rect">
            <a:avLst/>
          </a:prstGeom>
          <a:noFill/>
          <a:ln>
            <a:noFill/>
          </a:ln>
        </p:spPr>
      </p:pic>
      <p:pic>
        <p:nvPicPr>
          <p:cNvPr id="121" name="Google Shape;121;p20"/>
          <p:cNvPicPr preferRelativeResize="0"/>
          <p:nvPr/>
        </p:nvPicPr>
        <p:blipFill>
          <a:blip r:embed="rId4">
            <a:alphaModFix/>
          </a:blip>
          <a:stretch>
            <a:fillRect/>
          </a:stretch>
        </p:blipFill>
        <p:spPr>
          <a:xfrm>
            <a:off x="4950972" y="1497197"/>
            <a:ext cx="3717724" cy="2981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1"/>
          <p:cNvPicPr preferRelativeResize="0"/>
          <p:nvPr/>
        </p:nvPicPr>
        <p:blipFill>
          <a:blip r:embed="rId3">
            <a:alphaModFix/>
          </a:blip>
          <a:stretch>
            <a:fillRect/>
          </a:stretch>
        </p:blipFill>
        <p:spPr>
          <a:xfrm>
            <a:off x="1065350" y="228000"/>
            <a:ext cx="7015300" cy="4676875"/>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2168</Words>
  <Application>Microsoft Office PowerPoint</Application>
  <PresentationFormat>On-screen Show (16:9)</PresentationFormat>
  <Paragraphs>221</Paragraphs>
  <Slides>27</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Oswald</vt:lpstr>
      <vt:lpstr>Arial</vt:lpstr>
      <vt:lpstr>Oswald Medium</vt:lpstr>
      <vt:lpstr>Average</vt:lpstr>
      <vt:lpstr>Slate</vt:lpstr>
      <vt:lpstr>Health Outcomes across the US</vt:lpstr>
      <vt:lpstr>Key Factors Influencing Early Mortality</vt:lpstr>
      <vt:lpstr>Database Overview</vt:lpstr>
      <vt:lpstr>Key Steps of Data Preparation</vt:lpstr>
      <vt:lpstr>Data Cleaning</vt:lpstr>
      <vt:lpstr>Issue One: Naming Conventions</vt:lpstr>
      <vt:lpstr>Issue One: Naming Conventions</vt:lpstr>
      <vt:lpstr>Issue Two: Missing Values</vt:lpstr>
      <vt:lpstr>PowerPoint Presentation</vt:lpstr>
      <vt:lpstr>Factors We Explored</vt:lpstr>
      <vt:lpstr>Surprisingly Weak Factors: Excess Drinking and Inadequate Housing  </vt:lpstr>
      <vt:lpstr>Excess Drinking</vt:lpstr>
      <vt:lpstr>Moderate Factors:  Poor Physical Health Days, Exercise Access, and Primary Care Physician Rate</vt:lpstr>
      <vt:lpstr>Poor Physical Health Days</vt:lpstr>
      <vt:lpstr>Exercise Access Percent</vt:lpstr>
      <vt:lpstr>Primary Care Physician Rate</vt:lpstr>
      <vt:lpstr>Strong Factors:  Food Environment Index, Adult Obesity Rate, and Median Household Income </vt:lpstr>
      <vt:lpstr>Food Environment Index</vt:lpstr>
      <vt:lpstr>Adult Obesity Percent</vt:lpstr>
      <vt:lpstr>Median Household Income</vt:lpstr>
      <vt:lpstr>Regional Trends</vt:lpstr>
      <vt:lpstr>States with Lowest Early Mortality Rates</vt:lpstr>
      <vt:lpstr>States with Highest Early Mortality Rates</vt:lpstr>
      <vt:lpstr>Conclusion</vt:lpstr>
      <vt:lpstr>References</vt:lpstr>
      <vt:lpstr>References Cont.</vt:lpstr>
      <vt:lpstr>References Cont.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Kelsie Bumadianne</dc:creator>
  <cp:lastModifiedBy>Kelsie Bumadianne</cp:lastModifiedBy>
  <cp:revision>1</cp:revision>
  <dcterms:modified xsi:type="dcterms:W3CDTF">2024-10-07T20:14:05Z</dcterms:modified>
</cp:coreProperties>
</file>